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36" r:id="rId57"/>
    <p:sldId id="337" r:id="rId58"/>
    <p:sldId id="338" r:id="rId59"/>
    <p:sldId id="339" r:id="rId60"/>
    <p:sldId id="340" r:id="rId61"/>
    <p:sldId id="341" r:id="rId62"/>
    <p:sldId id="342" r:id="rId63"/>
    <p:sldId id="343" r:id="rId64"/>
    <p:sldId id="344" r:id="rId65"/>
    <p:sldId id="345" r:id="rId66"/>
    <p:sldId id="347" r:id="rId67"/>
    <p:sldId id="348" r:id="rId68"/>
    <p:sldId id="349" r:id="rId69"/>
    <p:sldId id="314" r:id="rId70"/>
    <p:sldId id="311" r:id="rId71"/>
    <p:sldId id="351" r:id="rId72"/>
    <p:sldId id="350" r:id="rId73"/>
    <p:sldId id="312" r:id="rId74"/>
    <p:sldId id="313" r:id="rId75"/>
    <p:sldId id="316" r:id="rId76"/>
    <p:sldId id="318" r:id="rId77"/>
    <p:sldId id="319" r:id="rId78"/>
    <p:sldId id="320" r:id="rId79"/>
    <p:sldId id="321" r:id="rId80"/>
    <p:sldId id="322" r:id="rId81"/>
    <p:sldId id="323" r:id="rId82"/>
    <p:sldId id="324" r:id="rId83"/>
    <p:sldId id="325" r:id="rId84"/>
    <p:sldId id="326" r:id="rId85"/>
    <p:sldId id="327" r:id="rId86"/>
    <p:sldId id="328" r:id="rId87"/>
    <p:sldId id="329" r:id="rId88"/>
    <p:sldId id="330" r:id="rId89"/>
    <p:sldId id="331" r:id="rId90"/>
    <p:sldId id="332" r:id="rId91"/>
    <p:sldId id="333" r:id="rId92"/>
    <p:sldId id="334" r:id="rId93"/>
    <p:sldId id="335" r:id="rId94"/>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668" autoAdjust="0"/>
    <p:restoredTop sz="94660"/>
  </p:normalViewPr>
  <p:slideViewPr>
    <p:cSldViewPr snapToGrid="0">
      <p:cViewPr varScale="1">
        <p:scale>
          <a:sx n="111" d="100"/>
          <a:sy n="111" d="100"/>
        </p:scale>
        <p:origin x="34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7" Type="http://schemas.openxmlformats.org/officeDocument/2006/relationships/tableStyles" Target="tableStyles.xml"/><Relationship Id="rId96" Type="http://schemas.openxmlformats.org/officeDocument/2006/relationships/viewProps" Target="viewProps.xml"/><Relationship Id="rId95" Type="http://schemas.openxmlformats.org/officeDocument/2006/relationships/presProps" Target="presProps.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8200" y="365760"/>
            <a:ext cx="10515600" cy="2890202"/>
          </a:xfrm>
        </p:spPr>
        <p:txBody>
          <a:bodyPr anchor="b">
            <a:normAutofit/>
          </a:bodyPr>
          <a:lstStyle>
            <a:lvl1pPr algn="l">
              <a:defRPr sz="6600"/>
            </a:lvl1pPr>
          </a:lstStyle>
          <a:p>
            <a:r>
              <a:rPr lang="en-US" dirty="0"/>
              <a:t>Click to edit Master title style</a:t>
            </a:r>
            <a:endParaRPr lang="en-US" dirty="0"/>
          </a:p>
        </p:txBody>
      </p:sp>
      <p:sp>
        <p:nvSpPr>
          <p:cNvPr id="3" name="Subtitle 2"/>
          <p:cNvSpPr>
            <a:spLocks noGrp="1"/>
          </p:cNvSpPr>
          <p:nvPr>
            <p:ph type="subTitle" idx="1"/>
          </p:nvPr>
        </p:nvSpPr>
        <p:spPr>
          <a:xfrm>
            <a:off x="838200" y="3506150"/>
            <a:ext cx="10515600" cy="248348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sp>
        <p:nvSpPr>
          <p:cNvPr id="4" name="Date Placeholder 3"/>
          <p:cNvSpPr>
            <a:spLocks noGrp="1"/>
          </p:cNvSpPr>
          <p:nvPr>
            <p:ph type="dt" sz="half" idx="10"/>
          </p:nvPr>
        </p:nvSpPr>
        <p:spPr/>
        <p:txBody>
          <a:bodyPr/>
          <a:lstStyle/>
          <a:p>
            <a:fld id="{FD2766A6-3C10-4AB8-86A1-BB1F0CDA7EF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60201-1C40-4B39-813D-5CD9493BAEE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FD2766A6-3C10-4AB8-86A1-BB1F0CDA7EF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60201-1C40-4B39-813D-5CD9493BAEE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53848" y="365125"/>
            <a:ext cx="3999952" cy="5811838"/>
          </a:xfrm>
        </p:spPr>
        <p:txBody>
          <a:bodyPr vert="eaVert"/>
          <a:lstStyle/>
          <a:p>
            <a:r>
              <a:rPr lang="en-US" dirty="0"/>
              <a:t>Click to edit Master title style</a:t>
            </a:r>
            <a:endParaRPr lang="en-US" dirty="0"/>
          </a:p>
        </p:txBody>
      </p:sp>
      <p:sp>
        <p:nvSpPr>
          <p:cNvPr id="3" name="Vertical Text Placeholder 2"/>
          <p:cNvSpPr>
            <a:spLocks noGrp="1"/>
          </p:cNvSpPr>
          <p:nvPr>
            <p:ph type="body" orient="vert" idx="1"/>
          </p:nvPr>
        </p:nvSpPr>
        <p:spPr>
          <a:xfrm>
            <a:off x="838200" y="365125"/>
            <a:ext cx="6265460" cy="5811838"/>
          </a:xfrm>
        </p:spPr>
        <p:txBody>
          <a:bodyPr vert="eaVert"/>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FD2766A6-3C10-4AB8-86A1-BB1F0CDA7EF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60201-1C40-4B39-813D-5CD9493BAEED}"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FD2766A6-3C10-4AB8-86A1-BB1F0CDA7EF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60201-1C40-4B39-813D-5CD9493BAEE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
            <a:ext cx="10515600" cy="3827868"/>
          </a:xfrm>
        </p:spPr>
        <p:txBody>
          <a:bodyPr anchor="b"/>
          <a:lstStyle>
            <a:lvl1pPr>
              <a:defRPr sz="6000"/>
            </a:lvl1pPr>
          </a:lstStyle>
          <a:p>
            <a:r>
              <a:rPr lang="en-US" dirty="0"/>
              <a:t>Click to edit Master title style</a:t>
            </a:r>
            <a:endParaRPr lang="en-US" dirty="0"/>
          </a:p>
        </p:txBody>
      </p:sp>
      <p:sp>
        <p:nvSpPr>
          <p:cNvPr id="3" name="Text Placeholder 2"/>
          <p:cNvSpPr>
            <a:spLocks noGrp="1"/>
          </p:cNvSpPr>
          <p:nvPr>
            <p:ph type="body" idx="1"/>
          </p:nvPr>
        </p:nvSpPr>
        <p:spPr>
          <a:xfrm>
            <a:off x="831850" y="4443817"/>
            <a:ext cx="10515600" cy="1645834"/>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endParaRPr lang="en-US" dirty="0"/>
          </a:p>
        </p:txBody>
      </p:sp>
      <p:sp>
        <p:nvSpPr>
          <p:cNvPr id="4" name="Date Placeholder 3"/>
          <p:cNvSpPr>
            <a:spLocks noGrp="1"/>
          </p:cNvSpPr>
          <p:nvPr>
            <p:ph type="dt" sz="half" idx="10"/>
          </p:nvPr>
        </p:nvSpPr>
        <p:spPr/>
        <p:txBody>
          <a:bodyPr/>
          <a:lstStyle/>
          <a:p>
            <a:fld id="{FD2766A6-3C10-4AB8-86A1-BB1F0CDA7EF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60201-1C40-4B39-813D-5CD9493BAEE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940876"/>
            <a:ext cx="5181600" cy="4236086"/>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p:nvPr>
        </p:nvSpPr>
        <p:spPr>
          <a:xfrm>
            <a:off x="6172200" y="1940876"/>
            <a:ext cx="5181600" cy="4236086"/>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FD2766A6-3C10-4AB8-86A1-BB1F0CDA7EFE}"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060201-1C40-4B39-813D-5CD9493BAEE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951823"/>
            <a:ext cx="5157787" cy="823912"/>
          </a:xfrm>
        </p:spPr>
        <p:txBody>
          <a:bodyPr anchor="b"/>
          <a:lstStyle>
            <a:lvl1pPr marL="0" indent="0">
              <a:buNone/>
              <a:defRPr lang="en-US" sz="2400" b="0" i="1" kern="120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4" name="Content Placeholder 3"/>
          <p:cNvSpPr>
            <a:spLocks noGrp="1"/>
          </p:cNvSpPr>
          <p:nvPr>
            <p:ph sz="half" idx="2"/>
          </p:nvPr>
        </p:nvSpPr>
        <p:spPr>
          <a:xfrm>
            <a:off x="839788" y="2954741"/>
            <a:ext cx="5157787" cy="3234922"/>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4"/>
          <p:cNvSpPr>
            <a:spLocks noGrp="1"/>
          </p:cNvSpPr>
          <p:nvPr>
            <p:ph type="body" sz="quarter" idx="3"/>
          </p:nvPr>
        </p:nvSpPr>
        <p:spPr>
          <a:xfrm>
            <a:off x="6172200" y="1951823"/>
            <a:ext cx="5183188" cy="823912"/>
          </a:xfrm>
        </p:spPr>
        <p:txBody>
          <a:bodyPr anchor="b"/>
          <a:lstStyle>
            <a:lvl1pPr marL="0" indent="0">
              <a:buNone/>
              <a:defRPr lang="en-US" sz="2400" b="0" i="1" kern="120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6" name="Content Placeholder 5"/>
          <p:cNvSpPr>
            <a:spLocks noGrp="1"/>
          </p:cNvSpPr>
          <p:nvPr>
            <p:ph sz="quarter" idx="4"/>
          </p:nvPr>
        </p:nvSpPr>
        <p:spPr>
          <a:xfrm>
            <a:off x="6172200" y="2954741"/>
            <a:ext cx="5183188" cy="3234922"/>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FD2766A6-3C10-4AB8-86A1-BB1F0CDA7EFE}"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060201-1C40-4B39-813D-5CD9493BAEE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FD2766A6-3C10-4AB8-86A1-BB1F0CDA7EFE}"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060201-1C40-4B39-813D-5CD9493BAEE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2766A6-3C10-4AB8-86A1-BB1F0CDA7EFE}"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060201-1C40-4B39-813D-5CD9493BAEE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4343400" cy="2971800"/>
          </a:xfrm>
        </p:spPr>
        <p:txBody>
          <a:bodyPr anchor="b">
            <a:noAutofit/>
          </a:bodyPr>
          <a:lstStyle>
            <a:lvl1pPr algn="l" defTabSz="914400" rtl="0" eaLnBrk="1" latinLnBrk="0" hangingPunct="1">
              <a:lnSpc>
                <a:spcPct val="100000"/>
              </a:lnSpc>
              <a:spcBef>
                <a:spcPct val="0"/>
              </a:spcBef>
              <a:buNone/>
              <a:defRPr lang="en-US" sz="5400" kern="1200" dirty="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a:lstStyle>
          <a:p>
            <a:r>
              <a:rPr lang="en-US" dirty="0"/>
              <a:t>Click to edit Master title style</a:t>
            </a:r>
            <a:endParaRPr lang="en-US" dirty="0"/>
          </a:p>
        </p:txBody>
      </p:sp>
      <p:sp>
        <p:nvSpPr>
          <p:cNvPr id="3" name="Content Placeholder 2"/>
          <p:cNvSpPr>
            <a:spLocks noGrp="1"/>
          </p:cNvSpPr>
          <p:nvPr>
            <p:ph idx="1"/>
          </p:nvPr>
        </p:nvSpPr>
        <p:spPr>
          <a:xfrm>
            <a:off x="5554638" y="457201"/>
            <a:ext cx="5800749" cy="540385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Text Placeholder 3"/>
          <p:cNvSpPr>
            <a:spLocks noGrp="1"/>
          </p:cNvSpPr>
          <p:nvPr>
            <p:ph type="body" sz="half" idx="2"/>
          </p:nvPr>
        </p:nvSpPr>
        <p:spPr>
          <a:xfrm>
            <a:off x="839788" y="3657600"/>
            <a:ext cx="4343400" cy="2211387"/>
          </a:xfrm>
        </p:spPr>
        <p:txBody>
          <a:bodyPr>
            <a:normAutofit/>
          </a:bodyPr>
          <a:lstStyle>
            <a:lvl1pPr marL="0" indent="0">
              <a:buNone/>
              <a:defRPr lang="en-US" sz="240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Font typeface="Arial" panose="020B0604020202020204" pitchFamily="34" charset="0"/>
              <a:buNone/>
            </a:pPr>
            <a:r>
              <a:rPr lang="en-US" dirty="0"/>
              <a:t>Click to edit Master text styles</a:t>
            </a:r>
            <a:endParaRPr lang="en-US" dirty="0"/>
          </a:p>
        </p:txBody>
      </p:sp>
      <p:sp>
        <p:nvSpPr>
          <p:cNvPr id="5" name="Date Placeholder 4"/>
          <p:cNvSpPr>
            <a:spLocks noGrp="1"/>
          </p:cNvSpPr>
          <p:nvPr>
            <p:ph type="dt" sz="half" idx="10"/>
          </p:nvPr>
        </p:nvSpPr>
        <p:spPr/>
        <p:txBody>
          <a:bodyPr/>
          <a:lstStyle/>
          <a:p>
            <a:fld id="{FD2766A6-3C10-4AB8-86A1-BB1F0CDA7EFE}"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060201-1C40-4B39-813D-5CD9493BAEE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4343400" cy="2971800"/>
          </a:xfrm>
        </p:spPr>
        <p:txBody>
          <a:bodyPr anchor="b">
            <a:noAutofit/>
          </a:bodyPr>
          <a:lstStyle>
            <a:lvl1pPr algn="l" defTabSz="914400" rtl="0" eaLnBrk="1" latinLnBrk="0" hangingPunct="1">
              <a:lnSpc>
                <a:spcPct val="100000"/>
              </a:lnSpc>
              <a:spcBef>
                <a:spcPct val="0"/>
              </a:spcBef>
              <a:buNone/>
              <a:defRPr lang="en-US" sz="5400" kern="1200" dirty="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a:lstStyle>
          <a:p>
            <a:r>
              <a:rPr lang="en-US" dirty="0"/>
              <a:t>Click to edit Master title style</a:t>
            </a:r>
            <a:endParaRPr lang="en-US" dirty="0"/>
          </a:p>
        </p:txBody>
      </p:sp>
      <p:sp>
        <p:nvSpPr>
          <p:cNvPr id="3" name="Picture Placeholder 2"/>
          <p:cNvSpPr>
            <a:spLocks noGrp="1"/>
          </p:cNvSpPr>
          <p:nvPr>
            <p:ph type="pic" idx="1"/>
          </p:nvPr>
        </p:nvSpPr>
        <p:spPr>
          <a:xfrm>
            <a:off x="5561462" y="457201"/>
            <a:ext cx="5793925"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3664424"/>
            <a:ext cx="4343400" cy="2204564"/>
          </a:xfrm>
        </p:spPr>
        <p:txBody>
          <a:bodyPr>
            <a:normAutofit/>
          </a:bodyPr>
          <a:lstStyle>
            <a:lvl1pPr marL="0" indent="0">
              <a:buNone/>
              <a:defRPr lang="en-US" sz="240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Font typeface="Arial" panose="020B0604020202020204" pitchFamily="34" charset="0"/>
              <a:buNone/>
            </a:pPr>
            <a:r>
              <a:rPr lang="en-US" dirty="0"/>
              <a:t>Click to edit Master text styles</a:t>
            </a:r>
            <a:endParaRPr lang="en-US" dirty="0"/>
          </a:p>
        </p:txBody>
      </p:sp>
      <p:sp>
        <p:nvSpPr>
          <p:cNvPr id="5" name="Date Placeholder 4"/>
          <p:cNvSpPr>
            <a:spLocks noGrp="1"/>
          </p:cNvSpPr>
          <p:nvPr>
            <p:ph type="dt" sz="half" idx="10"/>
          </p:nvPr>
        </p:nvSpPr>
        <p:spPr/>
        <p:txBody>
          <a:bodyPr/>
          <a:lstStyle/>
          <a:p>
            <a:fld id="{FD2766A6-3C10-4AB8-86A1-BB1F0CDA7EFE}"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060201-1C40-4B39-813D-5CD9493BAEE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endParaRPr lang="en-US" dirty="0"/>
          </a:p>
        </p:txBody>
      </p:sp>
      <p:sp>
        <p:nvSpPr>
          <p:cNvPr id="3" name="Text Placeholder 2"/>
          <p:cNvSpPr>
            <a:spLocks noGrp="1"/>
          </p:cNvSpPr>
          <p:nvPr>
            <p:ph type="body" idx="1"/>
          </p:nvPr>
        </p:nvSpPr>
        <p:spPr>
          <a:xfrm>
            <a:off x="838200" y="1940875"/>
            <a:ext cx="10515600" cy="4236087"/>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D2766A6-3C10-4AB8-86A1-BB1F0CDA7EFE}" type="datetimeFigureOut">
              <a:rPr lang="en-US" smtClean="0"/>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3060201-1C40-4B39-813D-5CD9493BAEE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100000"/>
        </a:lnSpc>
        <a:spcBef>
          <a:spcPct val="0"/>
        </a:spcBef>
        <a:buNone/>
        <a:defRPr lang="en-US" sz="5400" kern="1200" smtClean="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p:titleStyle>
    <p:body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jpeg"/><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hyperlink" Target="../Downloads/HISTORIA%20_%20A%20EVOLU&#199;&#195;O%20DOS%20COMPUTADORES.mp4" TargetMode="External"/><Relationship Id="rId2" Type="http://schemas.openxmlformats.org/officeDocument/2006/relationships/hyperlink" Target="../Downloads/A%20HIST&#211;RIA%20DO%20COMPUTADOR.mp4" TargetMode="External"/><Relationship Id="rId1" Type="http://schemas.openxmlformats.org/officeDocument/2006/relationships/image" Target="../media/image1.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jpeg"/><Relationship Id="rId1"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1.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ardware%20para%20iniciantes%20-%20Placa%20m&#227;e.mp4" TargetMode="External"/><Relationship Id="rId1" Type="http://schemas.openxmlformats.org/officeDocument/2006/relationships/image" Target="../media/image1.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1.jpe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1.jpe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1.jpe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jpeg"/><Relationship Id="rId1" Type="http://schemas.openxmlformats.org/officeDocument/2006/relationships/image" Target="../media/image1.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jpe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jpeg"/><Relationship Id="rId1" Type="http://schemas.openxmlformats.org/officeDocument/2006/relationships/image" Target="../media/image1.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pt.wikipedia.org/wiki/Byte" TargetMode="Externa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svg"/><Relationship Id="rId2" Type="http://schemas.openxmlformats.org/officeDocument/2006/relationships/image" Target="../media/image11.png"/><Relationship Id="rId1" Type="http://schemas.openxmlformats.org/officeDocument/2006/relationships/image" Target="../media/image1.jpe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1.jpe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jpe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1.jpe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1.jpeg"/></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hyperlink" Target="http://www.intel.com/content/www/us/en/processors/architectures-software-developer-manuals.html" TargetMode="External"/><Relationship Id="rId2" Type="http://schemas.openxmlformats.org/officeDocument/2006/relationships/hyperlink" Target="http://www.nasm.us/doc/" TargetMode="External"/><Relationship Id="rId1" Type="http://schemas.openxmlformats.org/officeDocument/2006/relationships/image" Target="../media/image1.jpe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7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jpe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1.jpe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1.jpe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image" Target="../media/image1.jpe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2.png"/><Relationship Id="rId1" Type="http://schemas.openxmlformats.org/officeDocument/2006/relationships/image" Target="../media/image1.jpe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4.png"/><Relationship Id="rId1" Type="http://schemas.openxmlformats.org/officeDocument/2006/relationships/image" Target="../media/image1.jpe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1.jpe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a:off x="0" y="5511800"/>
            <a:ext cx="12192000" cy="134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5400" dirty="0"/>
              <a:t>UC09 – Desenvolver Algoritmos</a:t>
            </a:r>
            <a:endParaRPr lang="pt-BR" sz="5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err="1"/>
              <a:t>Summary</a:t>
            </a:r>
            <a:endParaRPr lang="pt-BR" sz="2800" b="1" dirty="0"/>
          </a:p>
          <a:p>
            <a:r>
              <a:rPr lang="pt-BR" sz="2800" b="1" dirty="0"/>
              <a:t>	Lógica de Programação |  </a:t>
            </a:r>
            <a:r>
              <a:rPr lang="pt-BR" sz="2800" b="1" dirty="0" err="1"/>
              <a:t>logic</a:t>
            </a:r>
            <a:r>
              <a:rPr lang="pt-BR" sz="2800" b="1" dirty="0"/>
              <a:t> </a:t>
            </a:r>
            <a:r>
              <a:rPr lang="pt-BR" sz="2800" b="1" dirty="0" err="1"/>
              <a:t>programming</a:t>
            </a:r>
            <a:endParaRPr lang="pt-BR" sz="2800" b="1" dirty="0"/>
          </a:p>
          <a:p>
            <a:endParaRPr lang="pt-BR" sz="2800" b="1" dirty="0"/>
          </a:p>
          <a:p>
            <a:pPr marL="285750" indent="-285750">
              <a:lnSpc>
                <a:spcPct val="150000"/>
              </a:lnSpc>
              <a:buFont typeface="Arial" panose="020B0604020202020204" pitchFamily="34" charset="0"/>
              <a:buChar char="•"/>
            </a:pPr>
            <a:r>
              <a:rPr lang="pt-BR" dirty="0"/>
              <a:t>Estrutura de um programa:</a:t>
            </a:r>
            <a:endParaRPr lang="pt-BR" dirty="0"/>
          </a:p>
          <a:p>
            <a:pPr marL="1200150" lvl="2" indent="-285750">
              <a:lnSpc>
                <a:spcPct val="150000"/>
              </a:lnSpc>
              <a:buFont typeface="Arial" panose="020B0604020202020204" pitchFamily="34" charset="0"/>
              <a:buChar char="•"/>
            </a:pPr>
            <a:r>
              <a:rPr lang="pt-BR" dirty="0"/>
              <a:t>Arquivos</a:t>
            </a:r>
            <a:endParaRPr lang="pt-BR" dirty="0"/>
          </a:p>
          <a:p>
            <a:pPr marL="1200150" lvl="2" indent="-285750">
              <a:lnSpc>
                <a:spcPct val="150000"/>
              </a:lnSpc>
              <a:buFont typeface="Arial" panose="020B0604020202020204" pitchFamily="34" charset="0"/>
              <a:buChar char="•"/>
            </a:pPr>
            <a:r>
              <a:rPr lang="pt-BR" dirty="0"/>
              <a:t>Criando uma estrutura simples de criptografia</a:t>
            </a:r>
            <a:endParaRPr lang="pt-BR" dirty="0"/>
          </a:p>
          <a:p>
            <a:pPr marL="1200150" lvl="2" indent="-285750">
              <a:lnSpc>
                <a:spcPct val="150000"/>
              </a:lnSpc>
              <a:buFont typeface="Arial" panose="020B0604020202020204" pitchFamily="34" charset="0"/>
              <a:buChar char="•"/>
            </a:pPr>
            <a:r>
              <a:rPr lang="pt-BR" dirty="0"/>
              <a:t>Criptografia de Cesar</a:t>
            </a:r>
            <a:endParaRPr lang="pt-BR" dirty="0"/>
          </a:p>
          <a:p>
            <a:pPr marL="1200150" lvl="2" indent="-285750">
              <a:lnSpc>
                <a:spcPct val="150000"/>
              </a:lnSpc>
              <a:buFont typeface="Arial" panose="020B0604020202020204" pitchFamily="34" charset="0"/>
              <a:buChar char="•"/>
            </a:pPr>
            <a:endParaRPr lang="pt-BR" dirty="0"/>
          </a:p>
          <a:p>
            <a:pPr marL="1200150" lvl="2" indent="-285750">
              <a:lnSpc>
                <a:spcPct val="150000"/>
              </a:lnSpc>
              <a:buFont typeface="Arial" panose="020B0604020202020204" pitchFamily="34" charset="0"/>
              <a:buChar char="•"/>
            </a:pPr>
            <a:endParaRPr lang="pt-BR" dirty="0"/>
          </a:p>
          <a:p>
            <a:pPr marL="1200150" lvl="2" indent="-285750">
              <a:lnSpc>
                <a:spcPct val="150000"/>
              </a:lnSpc>
              <a:buFont typeface="Arial" panose="020B0604020202020204" pitchFamily="34" charset="0"/>
              <a:buChar char="•"/>
            </a:pPr>
            <a:endParaRPr lang="pt-BR" dirty="0"/>
          </a:p>
          <a:p>
            <a:pPr marL="742950" lvl="1" indent="-285750">
              <a:lnSpc>
                <a:spcPct val="150000"/>
              </a:lnSpc>
              <a:buFont typeface="Arial" panose="020B0604020202020204" pitchFamily="34" charset="0"/>
              <a:buChar char="•"/>
            </a:pPr>
            <a:endParaRPr lang="pt-B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t>Lógica de Programação |  </a:t>
            </a:r>
            <a:r>
              <a:rPr lang="pt-BR" sz="2800" b="1" dirty="0" err="1"/>
              <a:t>logic</a:t>
            </a:r>
            <a:r>
              <a:rPr lang="pt-BR" sz="2800" b="1" dirty="0"/>
              <a:t> </a:t>
            </a:r>
            <a:r>
              <a:rPr lang="pt-BR" sz="2800" b="1" dirty="0" err="1"/>
              <a:t>programming</a:t>
            </a:r>
            <a:endParaRPr lang="pt-BR" sz="2800" b="1" dirty="0"/>
          </a:p>
          <a:p>
            <a:endParaRPr lang="pt-BR" sz="2800" b="1" dirty="0"/>
          </a:p>
          <a:p>
            <a:pPr marL="285750" indent="-285750">
              <a:lnSpc>
                <a:spcPct val="150000"/>
              </a:lnSpc>
              <a:buFont typeface="Arial" panose="020B0604020202020204" pitchFamily="34" charset="0"/>
              <a:buChar char="•"/>
            </a:pPr>
            <a:r>
              <a:rPr lang="pt-BR" b="1" dirty="0"/>
              <a:t>História do computador |  Computer </a:t>
            </a:r>
            <a:r>
              <a:rPr lang="pt-BR" b="1" dirty="0" err="1"/>
              <a:t>History</a:t>
            </a:r>
            <a:endParaRPr lang="pt-BR" b="1" dirty="0"/>
          </a:p>
          <a:p>
            <a:pPr lvl="1" algn="just">
              <a:lnSpc>
                <a:spcPct val="150000"/>
              </a:lnSpc>
            </a:pPr>
            <a:r>
              <a:rPr lang="pt-BR" b="0" i="0" dirty="0">
                <a:solidFill>
                  <a:schemeClr val="bg1"/>
                </a:solidFill>
                <a:effectLst/>
              </a:rPr>
              <a:t>Apesar dos computadores eletrônicos terem efetivamente aparecido somente na década de 40, os fundamentos em que se baseiam remontam a centenas ou até mesmo milhares de anos.</a:t>
            </a:r>
            <a:endParaRPr lang="pt-BR" b="0" i="0" dirty="0">
              <a:solidFill>
                <a:schemeClr val="bg1"/>
              </a:solidFill>
              <a:effectLst/>
            </a:endParaRPr>
          </a:p>
          <a:p>
            <a:pPr lvl="1" algn="just">
              <a:lnSpc>
                <a:spcPct val="150000"/>
              </a:lnSpc>
            </a:pPr>
            <a:r>
              <a:rPr lang="pt-BR" b="0" i="0" dirty="0">
                <a:solidFill>
                  <a:schemeClr val="bg1"/>
                </a:solidFill>
                <a:effectLst/>
              </a:rPr>
              <a:t>Se levarmos em conta que o termo COMPUTAR significa fazer cálculos, contar, efetuar operações aritméticas, COMPUTADOR seria então o mecanismo ou máquina que auxilia essa tarefa, com vantagens no tempo gasto e na precisão. Inicialmente o homem utilizou seus próprios dedos para essa tarefa, dando origem ao sistema DECIMAL e aos termos DIGITAL e DIGITO. Para auxílio deste método, eram usados gravetos, contas ou marcas na parede.</a:t>
            </a:r>
            <a:endParaRPr lang="pt-BR" b="0" i="0" dirty="0">
              <a:solidFill>
                <a:schemeClr val="bg1"/>
              </a:solidFill>
              <a:effectLst/>
            </a:endParaRPr>
          </a:p>
          <a:p>
            <a:pPr marL="742950" lvl="1" indent="-285750" algn="just">
              <a:lnSpc>
                <a:spcPct val="150000"/>
              </a:lnSpc>
              <a:buFont typeface="Arial" panose="020B0604020202020204" pitchFamily="34" charset="0"/>
              <a:buChar char="•"/>
            </a:pPr>
            <a:endParaRPr lang="pt-BR"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t>Lógica de Programação |  </a:t>
            </a:r>
            <a:r>
              <a:rPr lang="pt-BR" sz="2800" b="1" dirty="0" err="1"/>
              <a:t>logic</a:t>
            </a:r>
            <a:r>
              <a:rPr lang="pt-BR" sz="2800" b="1" dirty="0"/>
              <a:t> </a:t>
            </a:r>
            <a:r>
              <a:rPr lang="pt-BR" sz="2800" b="1" dirty="0" err="1"/>
              <a:t>programming</a:t>
            </a:r>
            <a:endParaRPr lang="pt-BR" sz="2800" b="1" dirty="0"/>
          </a:p>
          <a:p>
            <a:endParaRPr lang="pt-BR" sz="2800" b="1" dirty="0"/>
          </a:p>
          <a:p>
            <a:pPr marL="285750" indent="-285750">
              <a:lnSpc>
                <a:spcPct val="150000"/>
              </a:lnSpc>
              <a:buFont typeface="Arial" panose="020B0604020202020204" pitchFamily="34" charset="0"/>
              <a:buChar char="•"/>
            </a:pPr>
            <a:r>
              <a:rPr lang="pt-BR" b="1" dirty="0"/>
              <a:t>História do computador |  Computer </a:t>
            </a:r>
            <a:r>
              <a:rPr lang="pt-BR" b="1" dirty="0" err="1"/>
              <a:t>History</a:t>
            </a:r>
            <a:endParaRPr lang="pt-BR" b="1" dirty="0"/>
          </a:p>
          <a:p>
            <a:pPr lvl="1" algn="just">
              <a:lnSpc>
                <a:spcPct val="150000"/>
              </a:lnSpc>
            </a:pPr>
            <a:r>
              <a:rPr lang="pt-BR" b="0" i="0" dirty="0">
                <a:solidFill>
                  <a:schemeClr val="bg1"/>
                </a:solidFill>
                <a:effectLst/>
              </a:rPr>
              <a:t>A partir do momento que o homem pré-histórico trocou seus hábitos nômades por aldeias e tribos fixas, desenvolvendo a lavoura, tornou-se necessário um método para a contagem do tempo, delimitando as épocas de plantio e colheita.</a:t>
            </a:r>
            <a:endParaRPr lang="pt-BR" b="0" i="0" dirty="0">
              <a:solidFill>
                <a:schemeClr val="bg1"/>
              </a:solidFill>
              <a:effectLst/>
            </a:endParaRPr>
          </a:p>
          <a:p>
            <a:pPr lvl="1" algn="just">
              <a:lnSpc>
                <a:spcPct val="150000"/>
              </a:lnSpc>
            </a:pPr>
            <a:r>
              <a:rPr lang="pt-BR" b="0" i="0" dirty="0">
                <a:solidFill>
                  <a:schemeClr val="bg1"/>
                </a:solidFill>
                <a:effectLst/>
              </a:rPr>
              <a:t>Tábuas de argila foram desenterradas por arqueólogos no Oriente Médio, próximo à Babilônia, contendo tabuadas de multiplicação e recíprocos. Acredita-se que tenham sido escritas por volta de 1700 a.C. e usavam o sistema sexagesimal (base 60), dando origem às nossas atuais unidades de tempo.</a:t>
            </a:r>
            <a:br>
              <a:rPr lang="pt-BR" b="0" i="0" dirty="0">
                <a:solidFill>
                  <a:schemeClr val="bg1"/>
                </a:solidFill>
                <a:effectLst/>
              </a:rPr>
            </a:br>
            <a:r>
              <a:rPr lang="pt-BR" b="0" i="0" dirty="0">
                <a:solidFill>
                  <a:schemeClr val="bg1"/>
                </a:solidFill>
                <a:effectLst/>
              </a:rPr>
              <a:t> </a:t>
            </a:r>
            <a:endParaRPr lang="pt-BR" b="0" i="0" dirty="0">
              <a:solidFill>
                <a:schemeClr val="bg1"/>
              </a:solidFill>
              <a:effectLst/>
            </a:endParaRPr>
          </a:p>
          <a:p>
            <a:pPr marL="1200150" lvl="2" indent="-285750" algn="just">
              <a:lnSpc>
                <a:spcPct val="150000"/>
              </a:lnSpc>
              <a:buFont typeface="Arial" panose="020B0604020202020204" pitchFamily="34" charset="0"/>
              <a:buChar char="•"/>
            </a:pPr>
            <a:endParaRPr lang="pt-BR" dirty="0">
              <a:solidFill>
                <a:schemeClr val="bg1"/>
              </a:solidFill>
            </a:endParaRPr>
          </a:p>
          <a:p>
            <a:pPr marL="1657350" lvl="3" indent="-285750" algn="just">
              <a:lnSpc>
                <a:spcPct val="150000"/>
              </a:lnSpc>
              <a:buFont typeface="Arial" panose="020B0604020202020204" pitchFamily="34" charset="0"/>
              <a:buChar char="•"/>
            </a:pPr>
            <a:endParaRPr lang="pt-BR" dirty="0">
              <a:solidFill>
                <a:schemeClr val="bg1"/>
              </a:solidFill>
            </a:endParaRPr>
          </a:p>
          <a:p>
            <a:pPr marL="1657350" lvl="3" indent="-285750" algn="just">
              <a:lnSpc>
                <a:spcPct val="150000"/>
              </a:lnSpc>
              <a:buFont typeface="Arial" panose="020B0604020202020204" pitchFamily="34" charset="0"/>
              <a:buChar char="•"/>
            </a:pPr>
            <a:endParaRPr lang="pt-BR" dirty="0">
              <a:solidFill>
                <a:schemeClr val="bg1"/>
              </a:solidFill>
            </a:endParaRPr>
          </a:p>
          <a:p>
            <a:pPr marL="1657350" lvl="3" indent="-285750" algn="just">
              <a:lnSpc>
                <a:spcPct val="150000"/>
              </a:lnSpc>
              <a:buFont typeface="Arial" panose="020B0604020202020204" pitchFamily="34" charset="0"/>
              <a:buChar char="•"/>
            </a:pPr>
            <a:endParaRPr lang="pt-BR" dirty="0">
              <a:solidFill>
                <a:schemeClr val="bg1"/>
              </a:solidFill>
            </a:endParaRPr>
          </a:p>
          <a:p>
            <a:pPr marL="742950" lvl="1" indent="-285750" algn="just">
              <a:lnSpc>
                <a:spcPct val="150000"/>
              </a:lnSpc>
              <a:buFont typeface="Arial" panose="020B0604020202020204" pitchFamily="34" charset="0"/>
              <a:buChar char="•"/>
            </a:pPr>
            <a:endParaRPr lang="pt-BR"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História do computador |  Computer </a:t>
            </a:r>
            <a:r>
              <a:rPr lang="pt-BR" b="1" dirty="0" err="1">
                <a:solidFill>
                  <a:schemeClr val="bg1"/>
                </a:solidFill>
              </a:rPr>
              <a:t>History</a:t>
            </a:r>
            <a:endParaRPr lang="pt-BR" b="1" dirty="0">
              <a:solidFill>
                <a:schemeClr val="bg1"/>
              </a:solidFill>
            </a:endParaRPr>
          </a:p>
          <a:p>
            <a:pPr lvl="1">
              <a:lnSpc>
                <a:spcPct val="150000"/>
              </a:lnSpc>
            </a:pPr>
            <a:r>
              <a:rPr lang="pt-BR" b="1" i="0" u="sng" dirty="0">
                <a:solidFill>
                  <a:schemeClr val="bg1"/>
                </a:solidFill>
                <a:effectLst/>
              </a:rPr>
              <a:t>O Ábaco</a:t>
            </a:r>
            <a:endParaRPr lang="pt-BR" b="0" i="0" dirty="0">
              <a:solidFill>
                <a:schemeClr val="bg1"/>
              </a:solidFill>
              <a:effectLst/>
            </a:endParaRPr>
          </a:p>
          <a:p>
            <a:pPr lvl="1">
              <a:lnSpc>
                <a:spcPct val="150000"/>
              </a:lnSpc>
            </a:pPr>
            <a:r>
              <a:rPr lang="pt-BR" b="0" i="0" dirty="0">
                <a:solidFill>
                  <a:schemeClr val="bg1"/>
                </a:solidFill>
                <a:effectLst/>
              </a:rPr>
              <a:t>Na medida em que os cálculos foram se complicando e aumentando de tamanho, sentiu-se a necessidade de um instrumento que viesse em auxílio, surgindo assim há cerca de 2.500 anos o ÁBACO. Este era formado por fios paralelos e contas ou arruelas deslizantes que, de acordo com a sua posição, representava a quantidade a ser trabalhada.</a:t>
            </a:r>
            <a:endParaRPr lang="pt-BR" b="0" i="0" dirty="0">
              <a:solidFill>
                <a:schemeClr val="bg1"/>
              </a:solidFill>
              <a:effectLst/>
            </a:endParaRPr>
          </a:p>
          <a:p>
            <a:pPr lvl="1">
              <a:lnSpc>
                <a:spcPct val="150000"/>
              </a:lnSpc>
            </a:pPr>
            <a:r>
              <a:rPr lang="pt-BR" b="0" i="0" dirty="0">
                <a:solidFill>
                  <a:schemeClr val="bg1"/>
                </a:solidFill>
                <a:effectLst/>
              </a:rPr>
              <a:t>O ábaco russo era o mais simples: continha 10 contas, bastando contá-las para obtermos suas quantidades numéricas. </a:t>
            </a:r>
            <a:br>
              <a:rPr lang="pt-BR" b="0" i="0" dirty="0">
                <a:solidFill>
                  <a:schemeClr val="bg1"/>
                </a:solidFill>
                <a:effectLst/>
              </a:rPr>
            </a:br>
            <a:r>
              <a:rPr lang="pt-BR" b="0" i="0" dirty="0">
                <a:solidFill>
                  <a:schemeClr val="bg1"/>
                </a:solidFill>
                <a:effectLst/>
              </a:rPr>
              <a:t> </a:t>
            </a:r>
            <a:endParaRPr lang="pt-BR" b="0" i="0" dirty="0">
              <a:solidFill>
                <a:schemeClr val="bg1"/>
              </a:solidFill>
              <a:effectLst/>
            </a:endParaRPr>
          </a:p>
          <a:p>
            <a:pPr marL="1657350" lvl="3" indent="-285750" algn="just">
              <a:lnSpc>
                <a:spcPct val="150000"/>
              </a:lnSpc>
              <a:buFont typeface="Arial" panose="020B0604020202020204" pitchFamily="34" charset="0"/>
              <a:buChar char="•"/>
            </a:pPr>
            <a:endParaRPr lang="pt-BR" dirty="0">
              <a:solidFill>
                <a:schemeClr val="bg1"/>
              </a:solidFill>
            </a:endParaRPr>
          </a:p>
          <a:p>
            <a:pPr marL="2114550" lvl="4" indent="-285750" algn="just">
              <a:lnSpc>
                <a:spcPct val="150000"/>
              </a:lnSpc>
              <a:buFont typeface="Arial" panose="020B0604020202020204" pitchFamily="34" charset="0"/>
              <a:buChar char="•"/>
            </a:pPr>
            <a:endParaRPr lang="pt-BR" dirty="0">
              <a:solidFill>
                <a:schemeClr val="bg1"/>
              </a:solidFill>
            </a:endParaRPr>
          </a:p>
          <a:p>
            <a:pPr marL="2114550" lvl="4" indent="-285750" algn="just">
              <a:lnSpc>
                <a:spcPct val="150000"/>
              </a:lnSpc>
              <a:buFont typeface="Arial" panose="020B0604020202020204" pitchFamily="34" charset="0"/>
              <a:buChar char="•"/>
            </a:pPr>
            <a:endParaRPr lang="pt-BR" dirty="0">
              <a:solidFill>
                <a:schemeClr val="bg1"/>
              </a:solidFill>
            </a:endParaRPr>
          </a:p>
          <a:p>
            <a:pPr marL="2114550" lvl="4" indent="-285750" algn="just">
              <a:lnSpc>
                <a:spcPct val="150000"/>
              </a:lnSpc>
              <a:buFont typeface="Arial" panose="020B0604020202020204" pitchFamily="34" charset="0"/>
              <a:buChar char="•"/>
            </a:pPr>
            <a:endParaRPr lang="pt-BR" dirty="0">
              <a:solidFill>
                <a:schemeClr val="bg1"/>
              </a:solidFill>
            </a:endParaRPr>
          </a:p>
          <a:p>
            <a:pPr marL="742950" lvl="1" indent="-285750" algn="just">
              <a:lnSpc>
                <a:spcPct val="150000"/>
              </a:lnSpc>
              <a:buFont typeface="Arial" panose="020B0604020202020204" pitchFamily="34" charset="0"/>
              <a:buChar char="•"/>
            </a:pPr>
            <a:endParaRPr lang="pt-BR" dirty="0">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História do computador |  Computer </a:t>
            </a:r>
            <a:r>
              <a:rPr lang="pt-BR" b="1" dirty="0" err="1">
                <a:solidFill>
                  <a:schemeClr val="bg1"/>
                </a:solidFill>
              </a:rPr>
              <a:t>History</a:t>
            </a:r>
            <a:endParaRPr lang="pt-BR" b="1" dirty="0">
              <a:solidFill>
                <a:schemeClr val="bg1"/>
              </a:solidFill>
            </a:endParaRPr>
          </a:p>
          <a:p>
            <a:pPr lvl="1">
              <a:lnSpc>
                <a:spcPct val="150000"/>
              </a:lnSpc>
            </a:pPr>
            <a:r>
              <a:rPr lang="pt-BR" b="1" i="0" u="sng" dirty="0">
                <a:solidFill>
                  <a:schemeClr val="bg1"/>
                </a:solidFill>
                <a:effectLst/>
              </a:rPr>
              <a:t>O Ábaco</a:t>
            </a:r>
            <a:endParaRPr lang="pt-BR" b="0" i="0" dirty="0">
              <a:solidFill>
                <a:schemeClr val="bg1"/>
              </a:solidFill>
              <a:effectLst/>
            </a:endParaRPr>
          </a:p>
          <a:p>
            <a:pPr lvl="1">
              <a:lnSpc>
                <a:spcPct val="150000"/>
              </a:lnSpc>
            </a:pPr>
            <a:r>
              <a:rPr lang="pt-BR" b="0" i="0" dirty="0">
                <a:solidFill>
                  <a:schemeClr val="bg1"/>
                </a:solidFill>
                <a:effectLst/>
              </a:rPr>
              <a:t>O ábaco chinês possuía 2 conjuntos por fio, contendo 5 contas no conjunto das unidades e 2 contas que representavam 5 unidades. A variante do ábaco mais conhecida é o SOROBAN, ábaco japonês simplificado (com 5 contas por fio, agrupadas 4x1), ainda hoje utilizado, sendo que em uso por mãos treinadas continuam eficientes e rápidos para trabalhos mais simples.</a:t>
            </a:r>
            <a:endParaRPr lang="pt-BR" b="0" i="0" dirty="0">
              <a:solidFill>
                <a:schemeClr val="bg1"/>
              </a:solidFill>
              <a:effectLst/>
            </a:endParaRPr>
          </a:p>
          <a:p>
            <a:pPr lvl="1">
              <a:lnSpc>
                <a:spcPct val="150000"/>
              </a:lnSpc>
            </a:pPr>
            <a:r>
              <a:rPr lang="pt-BR" b="0" i="0" dirty="0">
                <a:solidFill>
                  <a:schemeClr val="bg1"/>
                </a:solidFill>
                <a:effectLst/>
              </a:rPr>
              <a:t>Esse sistema de contas e fios recebeu o nome de </a:t>
            </a:r>
            <a:r>
              <a:rPr lang="pt-BR" b="0" i="0" dirty="0" err="1">
                <a:solidFill>
                  <a:schemeClr val="bg1"/>
                </a:solidFill>
                <a:effectLst/>
              </a:rPr>
              <a:t>calculi</a:t>
            </a:r>
            <a:r>
              <a:rPr lang="pt-BR" b="0" i="0" dirty="0">
                <a:solidFill>
                  <a:schemeClr val="bg1"/>
                </a:solidFill>
                <a:effectLst/>
              </a:rPr>
              <a:t> pelos romanos, dando origem à palavra cálculo.</a:t>
            </a:r>
            <a:br>
              <a:rPr lang="pt-BR" b="0" i="0" dirty="0">
                <a:solidFill>
                  <a:schemeClr val="bg1"/>
                </a:solidFill>
                <a:effectLst/>
              </a:rPr>
            </a:br>
            <a:r>
              <a:rPr lang="pt-BR" b="0" i="0" dirty="0">
                <a:solidFill>
                  <a:schemeClr val="bg1"/>
                </a:solidFill>
                <a:effectLst/>
              </a:rPr>
              <a:t> </a:t>
            </a:r>
            <a:endParaRPr lang="pt-BR" b="0" i="0" dirty="0">
              <a:solidFill>
                <a:schemeClr val="bg1"/>
              </a:solidFill>
              <a:effectLst/>
            </a:endParaRPr>
          </a:p>
          <a:p>
            <a:pPr marL="1657350" lvl="3" indent="-285750" algn="just">
              <a:lnSpc>
                <a:spcPct val="150000"/>
              </a:lnSpc>
              <a:buFont typeface="Arial" panose="020B0604020202020204" pitchFamily="34" charset="0"/>
              <a:buChar char="•"/>
            </a:pPr>
            <a:endParaRPr lang="pt-BR" dirty="0">
              <a:solidFill>
                <a:schemeClr val="bg1"/>
              </a:solidFill>
            </a:endParaRPr>
          </a:p>
          <a:p>
            <a:pPr marL="2114550" lvl="4" indent="-285750" algn="just">
              <a:lnSpc>
                <a:spcPct val="150000"/>
              </a:lnSpc>
              <a:buFont typeface="Arial" panose="020B0604020202020204" pitchFamily="34" charset="0"/>
              <a:buChar char="•"/>
            </a:pPr>
            <a:endParaRPr lang="pt-BR" dirty="0">
              <a:solidFill>
                <a:schemeClr val="bg1"/>
              </a:solidFill>
            </a:endParaRPr>
          </a:p>
          <a:p>
            <a:pPr marL="2114550" lvl="4" indent="-285750" algn="just">
              <a:lnSpc>
                <a:spcPct val="150000"/>
              </a:lnSpc>
              <a:buFont typeface="Arial" panose="020B0604020202020204" pitchFamily="34" charset="0"/>
              <a:buChar char="•"/>
            </a:pPr>
            <a:endParaRPr lang="pt-BR" dirty="0">
              <a:solidFill>
                <a:schemeClr val="bg1"/>
              </a:solidFill>
            </a:endParaRPr>
          </a:p>
          <a:p>
            <a:pPr marL="2114550" lvl="4" indent="-285750" algn="just">
              <a:lnSpc>
                <a:spcPct val="150000"/>
              </a:lnSpc>
              <a:buFont typeface="Arial" panose="020B0604020202020204" pitchFamily="34" charset="0"/>
              <a:buChar char="•"/>
            </a:pPr>
            <a:endParaRPr lang="pt-BR" dirty="0">
              <a:solidFill>
                <a:schemeClr val="bg1"/>
              </a:solidFill>
            </a:endParaRPr>
          </a:p>
          <a:p>
            <a:pPr marL="742950" lvl="1" indent="-285750" algn="just">
              <a:lnSpc>
                <a:spcPct val="150000"/>
              </a:lnSpc>
              <a:buFont typeface="Arial" panose="020B0604020202020204" pitchFamily="34" charset="0"/>
              <a:buChar char="•"/>
            </a:pPr>
            <a:endParaRPr lang="pt-BR" dirty="0">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História do computador |  Computer </a:t>
            </a:r>
            <a:r>
              <a:rPr lang="pt-BR" b="1" dirty="0" err="1">
                <a:solidFill>
                  <a:schemeClr val="bg1"/>
                </a:solidFill>
              </a:rPr>
              <a:t>History</a:t>
            </a:r>
            <a:endParaRPr lang="pt-BR" b="1" dirty="0">
              <a:solidFill>
                <a:schemeClr val="bg1"/>
              </a:solidFill>
            </a:endParaRPr>
          </a:p>
          <a:p>
            <a:pPr lvl="1">
              <a:lnSpc>
                <a:spcPct val="150000"/>
              </a:lnSpc>
            </a:pPr>
            <a:r>
              <a:rPr lang="pt-BR" b="1" i="0" u="sng" dirty="0">
                <a:solidFill>
                  <a:schemeClr val="bg1"/>
                </a:solidFill>
                <a:effectLst/>
              </a:rPr>
              <a:t>O Ábaco</a:t>
            </a:r>
            <a:endParaRPr lang="pt-BR" b="0" i="0" dirty="0">
              <a:solidFill>
                <a:schemeClr val="bg1"/>
              </a:solidFill>
              <a:effectLst/>
            </a:endParaRPr>
          </a:p>
          <a:p>
            <a:pPr lvl="1">
              <a:lnSpc>
                <a:spcPct val="150000"/>
              </a:lnSpc>
            </a:pPr>
            <a:r>
              <a:rPr lang="pt-BR" b="0" i="0" dirty="0">
                <a:solidFill>
                  <a:schemeClr val="bg1"/>
                </a:solidFill>
                <a:effectLst/>
              </a:rPr>
              <a:t> </a:t>
            </a:r>
            <a:endParaRPr lang="pt-BR" b="0" i="0" dirty="0">
              <a:solidFill>
                <a:schemeClr val="bg1"/>
              </a:solidFill>
              <a:effectLst/>
            </a:endParaRPr>
          </a:p>
          <a:p>
            <a:pPr marL="1657350" lvl="3" indent="-285750" algn="just">
              <a:lnSpc>
                <a:spcPct val="150000"/>
              </a:lnSpc>
              <a:buFont typeface="Arial" panose="020B0604020202020204" pitchFamily="34" charset="0"/>
              <a:buChar char="•"/>
            </a:pPr>
            <a:endParaRPr lang="pt-BR" dirty="0">
              <a:solidFill>
                <a:schemeClr val="bg1"/>
              </a:solidFill>
            </a:endParaRPr>
          </a:p>
          <a:p>
            <a:pPr marL="2114550" lvl="4" indent="-285750" algn="just">
              <a:lnSpc>
                <a:spcPct val="150000"/>
              </a:lnSpc>
              <a:buFont typeface="Arial" panose="020B0604020202020204" pitchFamily="34" charset="0"/>
              <a:buChar char="•"/>
            </a:pPr>
            <a:endParaRPr lang="pt-BR" dirty="0">
              <a:solidFill>
                <a:schemeClr val="bg1"/>
              </a:solidFill>
            </a:endParaRPr>
          </a:p>
          <a:p>
            <a:pPr marL="2114550" lvl="4" indent="-285750" algn="just">
              <a:lnSpc>
                <a:spcPct val="150000"/>
              </a:lnSpc>
              <a:buFont typeface="Arial" panose="020B0604020202020204" pitchFamily="34" charset="0"/>
              <a:buChar char="•"/>
            </a:pPr>
            <a:endParaRPr lang="pt-BR" dirty="0">
              <a:solidFill>
                <a:schemeClr val="bg1"/>
              </a:solidFill>
            </a:endParaRPr>
          </a:p>
          <a:p>
            <a:pPr marL="2114550" lvl="4" indent="-285750" algn="just">
              <a:lnSpc>
                <a:spcPct val="150000"/>
              </a:lnSpc>
              <a:buFont typeface="Arial" panose="020B0604020202020204" pitchFamily="34" charset="0"/>
              <a:buChar char="•"/>
            </a:pPr>
            <a:endParaRPr lang="pt-BR" dirty="0">
              <a:solidFill>
                <a:schemeClr val="bg1"/>
              </a:solidFill>
            </a:endParaRPr>
          </a:p>
          <a:p>
            <a:pPr marL="742950" lvl="1" indent="-285750" algn="just">
              <a:lnSpc>
                <a:spcPct val="150000"/>
              </a:lnSpc>
              <a:buFont typeface="Arial" panose="020B0604020202020204" pitchFamily="34" charset="0"/>
              <a:buChar char="•"/>
            </a:pPr>
            <a:endParaRPr lang="pt-BR" dirty="0">
              <a:solidFill>
                <a:schemeClr val="bg1"/>
              </a:solidFill>
            </a:endParaRP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0888" y="3017520"/>
            <a:ext cx="4289367" cy="28595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História do computador |  Computer </a:t>
            </a:r>
            <a:r>
              <a:rPr lang="pt-BR" b="1" dirty="0" err="1">
                <a:solidFill>
                  <a:schemeClr val="bg1"/>
                </a:solidFill>
              </a:rPr>
              <a:t>History</a:t>
            </a:r>
            <a:endParaRPr lang="pt-BR" b="1" dirty="0">
              <a:solidFill>
                <a:schemeClr val="bg1"/>
              </a:solidFill>
            </a:endParaRPr>
          </a:p>
          <a:p>
            <a:pPr lvl="1">
              <a:lnSpc>
                <a:spcPct val="150000"/>
              </a:lnSpc>
            </a:pPr>
            <a:r>
              <a:rPr lang="pt-BR" b="1" i="0" dirty="0">
                <a:solidFill>
                  <a:schemeClr val="bg1"/>
                </a:solidFill>
                <a:effectLst/>
              </a:rPr>
              <a:t>O Logaritmo e a Régua de Cálculos</a:t>
            </a:r>
            <a:endParaRPr lang="pt-BR" b="0" i="0" dirty="0">
              <a:solidFill>
                <a:schemeClr val="bg1"/>
              </a:solidFill>
              <a:effectLst/>
            </a:endParaRPr>
          </a:p>
          <a:p>
            <a:pPr lvl="1">
              <a:lnSpc>
                <a:spcPct val="150000"/>
              </a:lnSpc>
            </a:pPr>
            <a:r>
              <a:rPr lang="pt-BR" b="0" i="0" dirty="0">
                <a:solidFill>
                  <a:schemeClr val="bg1"/>
                </a:solidFill>
                <a:effectLst/>
              </a:rPr>
              <a:t>Os Bastões de Napier foram criados como auxílio à multiplicação, pelo nobre escocês de Edimburgo, o matemático John Napier (1550-1617), inventor dos logaritmos. Dispositivos semelhantes já vinham sendo usados desde o século XVI mas somente em 1614 foram documentados. Os bastões de Napier eram um conjunto de 9 bastões, um para cada dígito, que transformavam a multiplicação de dois números numa soma das tabuadas de cada dígito</a:t>
            </a:r>
            <a:endParaRPr lang="pt-BR" b="0" i="0" dirty="0">
              <a:solidFill>
                <a:schemeClr val="bg1"/>
              </a:solidFill>
              <a:effectLs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História do computador |  Computer </a:t>
            </a:r>
            <a:r>
              <a:rPr lang="pt-BR" b="1" dirty="0" err="1">
                <a:solidFill>
                  <a:schemeClr val="bg1"/>
                </a:solidFill>
              </a:rPr>
              <a:t>History</a:t>
            </a:r>
            <a:endParaRPr lang="pt-BR" b="1" dirty="0">
              <a:solidFill>
                <a:schemeClr val="bg1"/>
              </a:solidFill>
            </a:endParaRPr>
          </a:p>
          <a:p>
            <a:pPr lvl="1">
              <a:lnSpc>
                <a:spcPct val="150000"/>
              </a:lnSpc>
            </a:pPr>
            <a:r>
              <a:rPr lang="pt-BR" b="1" i="0" dirty="0">
                <a:solidFill>
                  <a:schemeClr val="bg1"/>
                </a:solidFill>
                <a:effectLst/>
              </a:rPr>
              <a:t>O Logaritmo e a Régua de Cálculos</a:t>
            </a:r>
            <a:endParaRPr lang="pt-BR" b="0" i="0" dirty="0">
              <a:solidFill>
                <a:schemeClr val="bg1"/>
              </a:solidFill>
              <a:effectLst/>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8094" y="2866373"/>
            <a:ext cx="5139950" cy="31767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História do computador |  Computer </a:t>
            </a:r>
            <a:r>
              <a:rPr lang="pt-BR" b="1" dirty="0" err="1">
                <a:solidFill>
                  <a:schemeClr val="bg1"/>
                </a:solidFill>
              </a:rPr>
              <a:t>History</a:t>
            </a:r>
            <a:endParaRPr lang="pt-BR" b="1" dirty="0">
              <a:solidFill>
                <a:schemeClr val="bg1"/>
              </a:solidFill>
            </a:endParaRPr>
          </a:p>
          <a:p>
            <a:pPr lvl="1">
              <a:lnSpc>
                <a:spcPct val="150000"/>
              </a:lnSpc>
            </a:pPr>
            <a:r>
              <a:rPr lang="pt-BR" b="1" dirty="0">
                <a:solidFill>
                  <a:schemeClr val="bg1"/>
                </a:solidFill>
              </a:rPr>
              <a:t>O Resumo</a:t>
            </a:r>
            <a:endParaRPr lang="pt-BR" b="1" dirty="0">
              <a:solidFill>
                <a:schemeClr val="bg1"/>
              </a:solidFill>
            </a:endParaRPr>
          </a:p>
          <a:p>
            <a:pPr lvl="1">
              <a:lnSpc>
                <a:spcPct val="150000"/>
              </a:lnSpc>
            </a:pPr>
            <a:r>
              <a:rPr lang="pt-BR" b="1" i="0" dirty="0">
                <a:solidFill>
                  <a:schemeClr val="bg1"/>
                </a:solidFill>
                <a:effectLst/>
              </a:rPr>
              <a:t>XVII</a:t>
            </a:r>
            <a:r>
              <a:rPr lang="pt-BR" b="0" i="0" dirty="0">
                <a:solidFill>
                  <a:schemeClr val="bg1"/>
                </a:solidFill>
                <a:effectLst/>
              </a:rPr>
              <a:t> - O francês Blaise Pascal projeta uma calculadora que soma e subtrai e o alemão Gottfried Wilhelm Leibniz incorpora operações de multiplicar e dividir à máquina.</a:t>
            </a:r>
            <a:endParaRPr lang="pt-BR" b="0" i="0" dirty="0">
              <a:solidFill>
                <a:schemeClr val="bg1"/>
              </a:solidFill>
              <a:effectLst/>
            </a:endParaRPr>
          </a:p>
          <a:p>
            <a:pPr lvl="1">
              <a:lnSpc>
                <a:spcPct val="150000"/>
              </a:lnSpc>
            </a:pPr>
            <a:r>
              <a:rPr lang="pt-BR" b="1" i="0" dirty="0">
                <a:solidFill>
                  <a:schemeClr val="bg1"/>
                </a:solidFill>
                <a:effectLst/>
              </a:rPr>
              <a:t>XVIII </a:t>
            </a:r>
            <a:r>
              <a:rPr lang="pt-BR" b="0" i="0" dirty="0">
                <a:solidFill>
                  <a:schemeClr val="bg1"/>
                </a:solidFill>
                <a:effectLst/>
              </a:rPr>
              <a:t>- O francês Joseph Marie </a:t>
            </a:r>
            <a:r>
              <a:rPr lang="pt-BR" b="0" i="0" dirty="0" err="1">
                <a:solidFill>
                  <a:schemeClr val="bg1"/>
                </a:solidFill>
                <a:effectLst/>
              </a:rPr>
              <a:t>Jacquard</a:t>
            </a:r>
            <a:r>
              <a:rPr lang="pt-BR" b="0" i="0" dirty="0">
                <a:solidFill>
                  <a:schemeClr val="bg1"/>
                </a:solidFill>
                <a:effectLst/>
              </a:rPr>
              <a:t> constrói um tear automatizado: cartões perfurados controlam o movimento da máquina.</a:t>
            </a:r>
            <a:endParaRPr lang="pt-BR" b="0" i="0" dirty="0">
              <a:solidFill>
                <a:schemeClr val="bg1"/>
              </a:solidFill>
              <a:effectLst/>
            </a:endParaRPr>
          </a:p>
          <a:p>
            <a:pPr lvl="1">
              <a:lnSpc>
                <a:spcPct val="150000"/>
              </a:lnSpc>
            </a:pPr>
            <a:r>
              <a:rPr lang="pt-BR" b="1" i="0" dirty="0">
                <a:solidFill>
                  <a:schemeClr val="bg1"/>
                </a:solidFill>
                <a:effectLst/>
              </a:rPr>
              <a:t>1834</a:t>
            </a:r>
            <a:r>
              <a:rPr lang="pt-BR" b="0" i="0" dirty="0">
                <a:solidFill>
                  <a:schemeClr val="bg1"/>
                </a:solidFill>
                <a:effectLst/>
              </a:rPr>
              <a:t> - O inglês Charles Babbage projeta a máquina analítica capaz de armazenar informações.</a:t>
            </a:r>
            <a:endParaRPr lang="pt-BR" b="0" i="0" dirty="0">
              <a:solidFill>
                <a:schemeClr val="bg1"/>
              </a:solidFill>
              <a:effectLst/>
            </a:endParaRPr>
          </a:p>
          <a:p>
            <a:pPr lvl="1">
              <a:lnSpc>
                <a:spcPct val="150000"/>
              </a:lnSpc>
            </a:pPr>
            <a:endParaRPr lang="pt-BR" b="0" i="0" dirty="0">
              <a:solidFill>
                <a:schemeClr val="bg1"/>
              </a:solidFill>
              <a:effectLs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História do computador |  Computer </a:t>
            </a:r>
            <a:r>
              <a:rPr lang="pt-BR" b="1" dirty="0" err="1">
                <a:solidFill>
                  <a:schemeClr val="bg1"/>
                </a:solidFill>
              </a:rPr>
              <a:t>History</a:t>
            </a:r>
            <a:endParaRPr lang="pt-BR" b="1" dirty="0">
              <a:solidFill>
                <a:schemeClr val="bg1"/>
              </a:solidFill>
            </a:endParaRPr>
          </a:p>
          <a:p>
            <a:pPr lvl="1">
              <a:lnSpc>
                <a:spcPct val="150000"/>
              </a:lnSpc>
            </a:pPr>
            <a:r>
              <a:rPr lang="pt-BR" b="1" dirty="0">
                <a:solidFill>
                  <a:schemeClr val="bg1"/>
                </a:solidFill>
              </a:rPr>
              <a:t>O Resumo</a:t>
            </a:r>
            <a:endParaRPr lang="pt-BR" b="1" dirty="0">
              <a:solidFill>
                <a:schemeClr val="bg1"/>
              </a:solidFill>
            </a:endParaRPr>
          </a:p>
          <a:p>
            <a:pPr lvl="1">
              <a:lnSpc>
                <a:spcPct val="150000"/>
              </a:lnSpc>
            </a:pPr>
            <a:r>
              <a:rPr lang="pt-BR" b="1" i="0" dirty="0">
                <a:solidFill>
                  <a:schemeClr val="bg1"/>
                </a:solidFill>
                <a:effectLst/>
              </a:rPr>
              <a:t>1847</a:t>
            </a:r>
            <a:r>
              <a:rPr lang="pt-BR" b="0" i="0" dirty="0">
                <a:solidFill>
                  <a:schemeClr val="bg1"/>
                </a:solidFill>
                <a:effectLst/>
              </a:rPr>
              <a:t> - O inglês George </a:t>
            </a:r>
            <a:r>
              <a:rPr lang="pt-BR" b="0" i="0" dirty="0" err="1">
                <a:solidFill>
                  <a:schemeClr val="bg1"/>
                </a:solidFill>
                <a:effectLst/>
              </a:rPr>
              <a:t>Boole</a:t>
            </a:r>
            <a:r>
              <a:rPr lang="pt-BR" b="0" i="0" dirty="0">
                <a:solidFill>
                  <a:schemeClr val="bg1"/>
                </a:solidFill>
                <a:effectLst/>
              </a:rPr>
              <a:t> estabelece a lógica binária para armazenar informações.</a:t>
            </a:r>
            <a:endParaRPr lang="pt-BR" b="0" i="0" dirty="0">
              <a:solidFill>
                <a:schemeClr val="bg1"/>
              </a:solidFill>
              <a:effectLst/>
            </a:endParaRPr>
          </a:p>
          <a:p>
            <a:pPr lvl="1">
              <a:lnSpc>
                <a:spcPct val="150000"/>
              </a:lnSpc>
            </a:pPr>
            <a:r>
              <a:rPr lang="pt-BR" b="1" i="0" dirty="0">
                <a:solidFill>
                  <a:schemeClr val="bg1"/>
                </a:solidFill>
                <a:effectLst/>
              </a:rPr>
              <a:t>1890</a:t>
            </a:r>
            <a:r>
              <a:rPr lang="pt-BR" b="0" i="0" dirty="0">
                <a:solidFill>
                  <a:schemeClr val="bg1"/>
                </a:solidFill>
                <a:effectLst/>
              </a:rPr>
              <a:t> - O norte-americano Hermann </a:t>
            </a:r>
            <a:r>
              <a:rPr lang="pt-BR" b="0" i="0" dirty="0" err="1">
                <a:solidFill>
                  <a:schemeClr val="bg1"/>
                </a:solidFill>
                <a:effectLst/>
              </a:rPr>
              <a:t>Hollerith</a:t>
            </a:r>
            <a:r>
              <a:rPr lang="pt-BR" b="0" i="0" dirty="0">
                <a:solidFill>
                  <a:schemeClr val="bg1"/>
                </a:solidFill>
                <a:effectLst/>
              </a:rPr>
              <a:t> constrói o primeiro computador mecânico.</a:t>
            </a:r>
            <a:endParaRPr lang="pt-BR" b="0" i="0" dirty="0">
              <a:solidFill>
                <a:schemeClr val="bg1"/>
              </a:solidFill>
              <a:effectLst/>
            </a:endParaRPr>
          </a:p>
          <a:p>
            <a:pPr lvl="1">
              <a:lnSpc>
                <a:spcPct val="150000"/>
              </a:lnSpc>
            </a:pPr>
            <a:r>
              <a:rPr lang="pt-BR" b="1" i="0" dirty="0">
                <a:solidFill>
                  <a:schemeClr val="bg1"/>
                </a:solidFill>
                <a:effectLst/>
              </a:rPr>
              <a:t>1924</a:t>
            </a:r>
            <a:r>
              <a:rPr lang="pt-BR" b="0" i="0" dirty="0">
                <a:solidFill>
                  <a:schemeClr val="bg1"/>
                </a:solidFill>
                <a:effectLst/>
              </a:rPr>
              <a:t> - Nasce a </a:t>
            </a:r>
            <a:r>
              <a:rPr lang="pt-BR" b="0" i="0" dirty="0" err="1">
                <a:solidFill>
                  <a:schemeClr val="bg1"/>
                </a:solidFill>
                <a:effectLst/>
              </a:rPr>
              <a:t>International</a:t>
            </a:r>
            <a:r>
              <a:rPr lang="pt-BR" b="0" i="0" dirty="0">
                <a:solidFill>
                  <a:schemeClr val="bg1"/>
                </a:solidFill>
                <a:effectLst/>
              </a:rPr>
              <a:t> Business </a:t>
            </a:r>
            <a:r>
              <a:rPr lang="pt-BR" b="0" i="0" dirty="0" err="1">
                <a:solidFill>
                  <a:schemeClr val="bg1"/>
                </a:solidFill>
                <a:effectLst/>
              </a:rPr>
              <a:t>Machines</a:t>
            </a:r>
            <a:r>
              <a:rPr lang="pt-BR" b="0" i="0" dirty="0">
                <a:solidFill>
                  <a:schemeClr val="bg1"/>
                </a:solidFill>
                <a:effectLst/>
              </a:rPr>
              <a:t> Corporation (IBM), nos Estados Unidos.</a:t>
            </a:r>
            <a:endParaRPr lang="pt-BR" b="0" i="0" dirty="0">
              <a:solidFill>
                <a:schemeClr val="bg1"/>
              </a:solidFill>
              <a:effectLst/>
            </a:endParaRPr>
          </a:p>
          <a:p>
            <a:pPr lvl="1">
              <a:lnSpc>
                <a:spcPct val="150000"/>
              </a:lnSpc>
            </a:pPr>
            <a:r>
              <a:rPr lang="pt-BR" b="1" i="0" dirty="0">
                <a:solidFill>
                  <a:schemeClr val="bg1"/>
                </a:solidFill>
                <a:effectLst/>
              </a:rPr>
              <a:t>1938</a:t>
            </a:r>
            <a:r>
              <a:rPr lang="pt-BR" b="0" i="0" dirty="0">
                <a:solidFill>
                  <a:schemeClr val="bg1"/>
                </a:solidFill>
                <a:effectLst/>
              </a:rPr>
              <a:t> - O alemão Konrad Zuse faz o primeiro computador elétrico usando a teoria binária.</a:t>
            </a:r>
            <a:endParaRPr lang="pt-BR" b="0" i="0" dirty="0">
              <a:solidFill>
                <a:schemeClr val="bg1"/>
              </a:solidFill>
              <a:effectLst/>
            </a:endParaRPr>
          </a:p>
          <a:p>
            <a:pPr lvl="1">
              <a:lnSpc>
                <a:spcPct val="150000"/>
              </a:lnSpc>
            </a:pPr>
            <a:r>
              <a:rPr lang="pt-BR" b="1" i="0" dirty="0">
                <a:solidFill>
                  <a:schemeClr val="bg1"/>
                </a:solidFill>
                <a:effectLst/>
              </a:rPr>
              <a:t>1943</a:t>
            </a:r>
            <a:r>
              <a:rPr lang="pt-BR" b="0" i="0" dirty="0">
                <a:solidFill>
                  <a:schemeClr val="bg1"/>
                </a:solidFill>
                <a:effectLst/>
              </a:rPr>
              <a:t> - O inglês Alan Turing constrói a primeira geração de computadores modernos, que utilizam válvulas.</a:t>
            </a:r>
            <a:endParaRPr lang="pt-BR" b="0" i="0" dirty="0">
              <a:solidFill>
                <a:schemeClr val="bg1"/>
              </a:solidFill>
              <a:effectLst/>
            </a:endParaRPr>
          </a:p>
          <a:p>
            <a:pPr lvl="1">
              <a:lnSpc>
                <a:spcPct val="150000"/>
              </a:lnSpc>
            </a:pPr>
            <a:r>
              <a:rPr lang="pt-BR" b="1" i="0" dirty="0">
                <a:solidFill>
                  <a:schemeClr val="bg1"/>
                </a:solidFill>
                <a:effectLst/>
              </a:rPr>
              <a:t>1944</a:t>
            </a:r>
            <a:r>
              <a:rPr lang="pt-BR" b="0" i="0" dirty="0">
                <a:solidFill>
                  <a:schemeClr val="bg1"/>
                </a:solidFill>
                <a:effectLst/>
              </a:rPr>
              <a:t> - O norte-americano Howard </a:t>
            </a:r>
            <a:r>
              <a:rPr lang="pt-BR" b="0" i="0" dirty="0" err="1">
                <a:solidFill>
                  <a:schemeClr val="bg1"/>
                </a:solidFill>
                <a:effectLst/>
              </a:rPr>
              <a:t>Aiken</a:t>
            </a:r>
            <a:r>
              <a:rPr lang="pt-BR" b="0" i="0" dirty="0">
                <a:solidFill>
                  <a:schemeClr val="bg1"/>
                </a:solidFill>
                <a:effectLst/>
              </a:rPr>
              <a:t> termina o Mark I, o primeiro computador eletromecânico.</a:t>
            </a:r>
            <a:endParaRPr lang="pt-BR" b="0" i="0" dirty="0">
              <a:solidFill>
                <a:schemeClr val="bg1"/>
              </a:solidFill>
              <a:effectLst/>
            </a:endParaRPr>
          </a:p>
          <a:p>
            <a:pPr lvl="1">
              <a:lnSpc>
                <a:spcPct val="150000"/>
              </a:lnSpc>
            </a:pPr>
            <a:endParaRPr lang="pt-BR" b="0" i="0" dirty="0">
              <a:solidFill>
                <a:schemeClr val="bg1"/>
              </a:solidFill>
              <a:effectLs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1581150"/>
            <a:ext cx="10991849" cy="3867150"/>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t>Docente</a:t>
            </a:r>
            <a:endParaRPr lang="pt-BR" sz="2800" b="1" dirty="0"/>
          </a:p>
          <a:p>
            <a:pPr algn="just">
              <a:lnSpc>
                <a:spcPct val="150000"/>
              </a:lnSpc>
            </a:pPr>
            <a:r>
              <a:rPr lang="pt-BR" sz="2000" dirty="0"/>
              <a:t>Edilson Silva Desenvolvedor </a:t>
            </a:r>
            <a:r>
              <a:rPr lang="pt-BR" sz="2000" dirty="0" err="1"/>
              <a:t>FullStack</a:t>
            </a:r>
            <a:r>
              <a:rPr lang="pt-BR" sz="2000" dirty="0"/>
              <a:t> | Web | Mobile | Docente das Instituições Senac SP | FIAP São Paulo</a:t>
            </a:r>
            <a:endParaRPr lang="pt-BR" sz="2000" dirty="0"/>
          </a:p>
          <a:p>
            <a:pPr algn="just">
              <a:lnSpc>
                <a:spcPct val="150000"/>
              </a:lnSpc>
            </a:pPr>
            <a:r>
              <a:rPr lang="pt-BR" sz="2000" dirty="0"/>
              <a:t>Com mais de 20 anos de experiência em tecnologia, desenvolve projetos para Web e Mobile </a:t>
            </a:r>
            <a:r>
              <a:rPr lang="pt-BR" sz="2000" dirty="0" err="1"/>
              <a:t>FullStack</a:t>
            </a:r>
            <a:r>
              <a:rPr lang="pt-BR" sz="2000" dirty="0"/>
              <a:t> com as principais tecnologias atuantes no mercado, tais como Javascript, Node, Java, </a:t>
            </a:r>
            <a:r>
              <a:rPr lang="pt-BR" sz="2000" dirty="0" err="1"/>
              <a:t>SpringBoot</a:t>
            </a:r>
            <a:r>
              <a:rPr lang="pt-BR" sz="2000" dirty="0"/>
              <a:t>, </a:t>
            </a:r>
            <a:r>
              <a:rPr lang="pt-BR" sz="2000" dirty="0" err="1"/>
              <a:t>Kotlin</a:t>
            </a:r>
            <a:r>
              <a:rPr lang="pt-BR" sz="2000" dirty="0"/>
              <a:t>, Docker.</a:t>
            </a:r>
            <a:endParaRPr lang="pt-BR"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História do computador |  Computer </a:t>
            </a:r>
            <a:r>
              <a:rPr lang="pt-BR" b="1" dirty="0" err="1">
                <a:solidFill>
                  <a:schemeClr val="bg1"/>
                </a:solidFill>
              </a:rPr>
              <a:t>History</a:t>
            </a:r>
            <a:endParaRPr lang="pt-BR" b="1" dirty="0">
              <a:solidFill>
                <a:schemeClr val="bg1"/>
              </a:solidFill>
            </a:endParaRPr>
          </a:p>
          <a:p>
            <a:pPr lvl="1">
              <a:lnSpc>
                <a:spcPct val="150000"/>
              </a:lnSpc>
            </a:pPr>
            <a:r>
              <a:rPr lang="pt-BR" b="1" dirty="0">
                <a:solidFill>
                  <a:schemeClr val="bg1"/>
                </a:solidFill>
              </a:rPr>
              <a:t>O Resumo</a:t>
            </a:r>
            <a:endParaRPr lang="pt-BR" b="1" dirty="0">
              <a:solidFill>
                <a:schemeClr val="bg1"/>
              </a:solidFill>
            </a:endParaRPr>
          </a:p>
          <a:p>
            <a:pPr lvl="1">
              <a:lnSpc>
                <a:spcPct val="150000"/>
              </a:lnSpc>
            </a:pPr>
            <a:r>
              <a:rPr lang="pt-BR" b="1" i="0" dirty="0">
                <a:solidFill>
                  <a:schemeClr val="bg1"/>
                </a:solidFill>
                <a:effectLst/>
              </a:rPr>
              <a:t>1946</a:t>
            </a:r>
            <a:r>
              <a:rPr lang="pt-BR" b="0" i="0" dirty="0">
                <a:solidFill>
                  <a:schemeClr val="bg1"/>
                </a:solidFill>
                <a:effectLst/>
              </a:rPr>
              <a:t> - O Eletronic </a:t>
            </a:r>
            <a:r>
              <a:rPr lang="pt-BR" b="0" i="0" dirty="0" err="1">
                <a:solidFill>
                  <a:schemeClr val="bg1"/>
                </a:solidFill>
                <a:effectLst/>
              </a:rPr>
              <a:t>Numerical</a:t>
            </a:r>
            <a:r>
              <a:rPr lang="pt-BR" b="0" i="0" dirty="0">
                <a:solidFill>
                  <a:schemeClr val="bg1"/>
                </a:solidFill>
                <a:effectLst/>
              </a:rPr>
              <a:t> </a:t>
            </a:r>
            <a:r>
              <a:rPr lang="pt-BR" b="0" i="0" dirty="0" err="1">
                <a:solidFill>
                  <a:schemeClr val="bg1"/>
                </a:solidFill>
                <a:effectLst/>
              </a:rPr>
              <a:t>Integrator</a:t>
            </a:r>
            <a:r>
              <a:rPr lang="pt-BR" b="0" i="0" dirty="0">
                <a:solidFill>
                  <a:schemeClr val="bg1"/>
                </a:solidFill>
                <a:effectLst/>
              </a:rPr>
              <a:t> </a:t>
            </a:r>
            <a:r>
              <a:rPr lang="pt-BR" b="0" i="0" dirty="0" err="1">
                <a:solidFill>
                  <a:schemeClr val="bg1"/>
                </a:solidFill>
                <a:effectLst/>
              </a:rPr>
              <a:t>and</a:t>
            </a:r>
            <a:r>
              <a:rPr lang="pt-BR" b="0" i="0" dirty="0">
                <a:solidFill>
                  <a:schemeClr val="bg1"/>
                </a:solidFill>
                <a:effectLst/>
              </a:rPr>
              <a:t> Computer (</a:t>
            </a:r>
            <a:r>
              <a:rPr lang="pt-BR" b="0" i="0" dirty="0" err="1">
                <a:solidFill>
                  <a:schemeClr val="bg1"/>
                </a:solidFill>
                <a:effectLst/>
              </a:rPr>
              <a:t>Eniac</a:t>
            </a:r>
            <a:r>
              <a:rPr lang="pt-BR" b="0" i="0" dirty="0">
                <a:solidFill>
                  <a:schemeClr val="bg1"/>
                </a:solidFill>
                <a:effectLst/>
              </a:rPr>
              <a:t>), primeiro computador eletrônico, é criado nos EUA.</a:t>
            </a:r>
            <a:endParaRPr lang="pt-BR" b="0" i="0" dirty="0">
              <a:solidFill>
                <a:schemeClr val="bg1"/>
              </a:solidFill>
              <a:effectLst/>
            </a:endParaRPr>
          </a:p>
          <a:p>
            <a:pPr lvl="1">
              <a:lnSpc>
                <a:spcPct val="150000"/>
              </a:lnSpc>
            </a:pPr>
            <a:r>
              <a:rPr lang="pt-BR" b="1" i="0" dirty="0">
                <a:solidFill>
                  <a:schemeClr val="bg1"/>
                </a:solidFill>
                <a:effectLst/>
              </a:rPr>
              <a:t>1947</a:t>
            </a:r>
            <a:r>
              <a:rPr lang="pt-BR" b="0" i="0" dirty="0">
                <a:solidFill>
                  <a:schemeClr val="bg1"/>
                </a:solidFill>
                <a:effectLst/>
              </a:rPr>
              <a:t> - Criação do transistor, substituto da válvula, que permite máquinas mais rápidas.</a:t>
            </a:r>
            <a:endParaRPr lang="pt-BR" b="0" i="0" dirty="0">
              <a:solidFill>
                <a:schemeClr val="bg1"/>
              </a:solidFill>
              <a:effectLst/>
            </a:endParaRPr>
          </a:p>
          <a:p>
            <a:pPr lvl="1">
              <a:lnSpc>
                <a:spcPct val="150000"/>
              </a:lnSpc>
            </a:pPr>
            <a:r>
              <a:rPr lang="pt-BR" b="1" i="0" dirty="0">
                <a:solidFill>
                  <a:schemeClr val="bg1"/>
                </a:solidFill>
                <a:effectLst/>
              </a:rPr>
              <a:t>1957</a:t>
            </a:r>
            <a:r>
              <a:rPr lang="pt-BR" b="0" i="0" dirty="0">
                <a:solidFill>
                  <a:schemeClr val="bg1"/>
                </a:solidFill>
                <a:effectLst/>
              </a:rPr>
              <a:t> - Primeiros modelos de computadores transistorizados chegam ao mercado.</a:t>
            </a:r>
            <a:endParaRPr lang="pt-BR" b="0" i="0" dirty="0">
              <a:solidFill>
                <a:schemeClr val="bg1"/>
              </a:solidFill>
              <a:effectLst/>
            </a:endParaRPr>
          </a:p>
          <a:p>
            <a:pPr lvl="1">
              <a:lnSpc>
                <a:spcPct val="150000"/>
              </a:lnSpc>
            </a:pPr>
            <a:r>
              <a:rPr lang="pt-BR" b="1" i="0" dirty="0">
                <a:solidFill>
                  <a:schemeClr val="bg1"/>
                </a:solidFill>
                <a:effectLst/>
              </a:rPr>
              <a:t>1958</a:t>
            </a:r>
            <a:r>
              <a:rPr lang="pt-BR" b="0" i="0" dirty="0">
                <a:solidFill>
                  <a:schemeClr val="bg1"/>
                </a:solidFill>
                <a:effectLst/>
              </a:rPr>
              <a:t> - Criação do chip, circuito integrado que permite a miniaturização dos equipamentos eletrônicos.</a:t>
            </a:r>
            <a:endParaRPr lang="pt-BR" b="0" i="0" dirty="0">
              <a:solidFill>
                <a:schemeClr val="bg1"/>
              </a:solidFill>
              <a:effectLst/>
            </a:endParaRPr>
          </a:p>
          <a:p>
            <a:pPr lvl="1">
              <a:lnSpc>
                <a:spcPct val="150000"/>
              </a:lnSpc>
            </a:pPr>
            <a:r>
              <a:rPr lang="pt-BR" b="1" i="0" dirty="0">
                <a:solidFill>
                  <a:schemeClr val="bg1"/>
                </a:solidFill>
                <a:effectLst/>
              </a:rPr>
              <a:t>1969</a:t>
            </a:r>
            <a:r>
              <a:rPr lang="pt-BR" b="0" i="0" dirty="0">
                <a:solidFill>
                  <a:schemeClr val="bg1"/>
                </a:solidFill>
                <a:effectLst/>
              </a:rPr>
              <a:t> - Criação da </a:t>
            </a:r>
            <a:r>
              <a:rPr lang="pt-BR" b="0" i="0" dirty="0" err="1">
                <a:solidFill>
                  <a:schemeClr val="bg1"/>
                </a:solidFill>
                <a:effectLst/>
              </a:rPr>
              <a:t>Arpanet</a:t>
            </a:r>
            <a:r>
              <a:rPr lang="pt-BR" b="0" i="0" dirty="0">
                <a:solidFill>
                  <a:schemeClr val="bg1"/>
                </a:solidFill>
                <a:effectLst/>
              </a:rPr>
              <a:t>, rede de informações do Departamento de Defesa norte-americano interligando universidades e empresas, que dará origem à Internet.</a:t>
            </a:r>
            <a:endParaRPr lang="pt-BR" b="0" i="0" dirty="0">
              <a:solidFill>
                <a:schemeClr val="bg1"/>
              </a:solidFill>
              <a:effectLst/>
            </a:endParaRPr>
          </a:p>
          <a:p>
            <a:pPr lvl="1">
              <a:lnSpc>
                <a:spcPct val="150000"/>
              </a:lnSpc>
            </a:pPr>
            <a:endParaRPr lang="pt-BR" b="0" i="0" dirty="0">
              <a:solidFill>
                <a:schemeClr val="bg1"/>
              </a:solidFill>
              <a:effectLs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História do computador |  Computer </a:t>
            </a:r>
            <a:r>
              <a:rPr lang="pt-BR" b="1" dirty="0" err="1">
                <a:solidFill>
                  <a:schemeClr val="bg1"/>
                </a:solidFill>
              </a:rPr>
              <a:t>History</a:t>
            </a:r>
            <a:endParaRPr lang="pt-BR" b="1" dirty="0">
              <a:solidFill>
                <a:schemeClr val="bg1"/>
              </a:solidFill>
            </a:endParaRPr>
          </a:p>
          <a:p>
            <a:pPr lvl="1">
              <a:lnSpc>
                <a:spcPct val="150000"/>
              </a:lnSpc>
            </a:pPr>
            <a:r>
              <a:rPr lang="pt-BR" b="1" dirty="0">
                <a:solidFill>
                  <a:schemeClr val="bg1"/>
                </a:solidFill>
              </a:rPr>
              <a:t>O Resumo</a:t>
            </a:r>
            <a:endParaRPr lang="pt-BR" b="1" dirty="0">
              <a:solidFill>
                <a:schemeClr val="bg1"/>
              </a:solidFill>
            </a:endParaRPr>
          </a:p>
          <a:p>
            <a:pPr lvl="1">
              <a:lnSpc>
                <a:spcPct val="150000"/>
              </a:lnSpc>
            </a:pPr>
            <a:r>
              <a:rPr lang="pt-BR" b="1" i="0" dirty="0">
                <a:solidFill>
                  <a:schemeClr val="bg1"/>
                </a:solidFill>
                <a:effectLst/>
              </a:rPr>
              <a:t>1974</a:t>
            </a:r>
            <a:r>
              <a:rPr lang="pt-BR" b="0" i="0" dirty="0">
                <a:solidFill>
                  <a:schemeClr val="bg1"/>
                </a:solidFill>
                <a:effectLst/>
              </a:rPr>
              <a:t> - A Intel projeta o microprocessador 8080, que origina os microcomputadores.</a:t>
            </a:r>
            <a:endParaRPr lang="pt-BR" b="0" i="0" dirty="0">
              <a:solidFill>
                <a:schemeClr val="bg1"/>
              </a:solidFill>
              <a:effectLst/>
            </a:endParaRPr>
          </a:p>
          <a:p>
            <a:pPr lvl="1">
              <a:lnSpc>
                <a:spcPct val="150000"/>
              </a:lnSpc>
            </a:pPr>
            <a:r>
              <a:rPr lang="pt-BR" b="1" i="0" dirty="0">
                <a:solidFill>
                  <a:schemeClr val="bg1"/>
                </a:solidFill>
                <a:effectLst/>
              </a:rPr>
              <a:t>1975</a:t>
            </a:r>
            <a:r>
              <a:rPr lang="pt-BR" b="0" i="0" dirty="0">
                <a:solidFill>
                  <a:schemeClr val="bg1"/>
                </a:solidFill>
                <a:effectLst/>
              </a:rPr>
              <a:t> - Os norte-americanos Bill Gates e Paul </a:t>
            </a:r>
            <a:r>
              <a:rPr lang="pt-BR" b="0" i="0" dirty="0" err="1">
                <a:solidFill>
                  <a:schemeClr val="bg1"/>
                </a:solidFill>
                <a:effectLst/>
              </a:rPr>
              <a:t>Alen</a:t>
            </a:r>
            <a:r>
              <a:rPr lang="pt-BR" b="0" i="0" dirty="0">
                <a:solidFill>
                  <a:schemeClr val="bg1"/>
                </a:solidFill>
                <a:effectLst/>
              </a:rPr>
              <a:t> fundam a Microsoft.</a:t>
            </a:r>
            <a:endParaRPr lang="pt-BR" b="0" i="0" dirty="0">
              <a:solidFill>
                <a:schemeClr val="bg1"/>
              </a:solidFill>
              <a:effectLst/>
            </a:endParaRPr>
          </a:p>
          <a:p>
            <a:pPr lvl="1">
              <a:lnSpc>
                <a:spcPct val="150000"/>
              </a:lnSpc>
            </a:pPr>
            <a:r>
              <a:rPr lang="pt-BR" b="1" i="0" dirty="0">
                <a:solidFill>
                  <a:schemeClr val="bg1"/>
                </a:solidFill>
                <a:effectLst/>
              </a:rPr>
              <a:t>1976</a:t>
            </a:r>
            <a:r>
              <a:rPr lang="pt-BR" b="0" i="0" dirty="0">
                <a:solidFill>
                  <a:schemeClr val="bg1"/>
                </a:solidFill>
                <a:effectLst/>
              </a:rPr>
              <a:t> - Lançamento do Apple I, primeiro microcomputador comercial, inventado por </a:t>
            </a:r>
            <a:r>
              <a:rPr lang="pt-BR" b="0" i="0" dirty="0" err="1">
                <a:solidFill>
                  <a:schemeClr val="bg1"/>
                </a:solidFill>
                <a:effectLst/>
              </a:rPr>
              <a:t>Steves</a:t>
            </a:r>
            <a:r>
              <a:rPr lang="pt-BR" b="0" i="0" dirty="0">
                <a:solidFill>
                  <a:schemeClr val="bg1"/>
                </a:solidFill>
                <a:effectLst/>
              </a:rPr>
              <a:t> Jobs e por </a:t>
            </a:r>
            <a:r>
              <a:rPr lang="pt-BR" b="0" i="0" dirty="0" err="1">
                <a:solidFill>
                  <a:schemeClr val="bg1"/>
                </a:solidFill>
                <a:effectLst/>
              </a:rPr>
              <a:t>Steves</a:t>
            </a:r>
            <a:r>
              <a:rPr lang="pt-BR" b="0" i="0" dirty="0">
                <a:solidFill>
                  <a:schemeClr val="bg1"/>
                </a:solidFill>
                <a:effectLst/>
              </a:rPr>
              <a:t> </a:t>
            </a:r>
            <a:r>
              <a:rPr lang="pt-BR" b="0" i="0" dirty="0" err="1">
                <a:solidFill>
                  <a:schemeClr val="bg1"/>
                </a:solidFill>
                <a:effectLst/>
              </a:rPr>
              <a:t>Woznick</a:t>
            </a:r>
            <a:r>
              <a:rPr lang="pt-BR" b="0" i="0" dirty="0">
                <a:solidFill>
                  <a:schemeClr val="bg1"/>
                </a:solidFill>
                <a:effectLst/>
              </a:rPr>
              <a:t>.</a:t>
            </a:r>
            <a:endParaRPr lang="pt-BR" b="0" i="0" dirty="0">
              <a:solidFill>
                <a:schemeClr val="bg1"/>
              </a:solidFill>
              <a:effectLst/>
            </a:endParaRPr>
          </a:p>
          <a:p>
            <a:pPr lvl="1">
              <a:lnSpc>
                <a:spcPct val="150000"/>
              </a:lnSpc>
            </a:pPr>
            <a:r>
              <a:rPr lang="pt-BR" b="1" i="0" dirty="0">
                <a:solidFill>
                  <a:schemeClr val="bg1"/>
                </a:solidFill>
                <a:effectLst/>
              </a:rPr>
              <a:t>1981</a:t>
            </a:r>
            <a:r>
              <a:rPr lang="pt-BR" b="0" i="0" dirty="0">
                <a:solidFill>
                  <a:schemeClr val="bg1"/>
                </a:solidFill>
                <a:effectLst/>
              </a:rPr>
              <a:t> - A IBM o lança seu microcomputador - o PC - com o sistema operacional MS-DOS, elaborado pela Microsoft.</a:t>
            </a:r>
            <a:endParaRPr lang="pt-BR" b="0" i="0" dirty="0">
              <a:solidFill>
                <a:schemeClr val="bg1"/>
              </a:solidFill>
              <a:effectLst/>
            </a:endParaRPr>
          </a:p>
          <a:p>
            <a:pPr lvl="1">
              <a:lnSpc>
                <a:spcPct val="150000"/>
              </a:lnSpc>
            </a:pPr>
            <a:r>
              <a:rPr lang="pt-BR" b="1" i="0" dirty="0">
                <a:solidFill>
                  <a:schemeClr val="bg1"/>
                </a:solidFill>
                <a:effectLst/>
              </a:rPr>
              <a:t>1983</a:t>
            </a:r>
            <a:r>
              <a:rPr lang="pt-BR" b="0" i="0" dirty="0">
                <a:solidFill>
                  <a:schemeClr val="bg1"/>
                </a:solidFill>
                <a:effectLst/>
              </a:rPr>
              <a:t> - A IBM lança o PC-XT, com disco rígido.</a:t>
            </a:r>
            <a:endParaRPr lang="pt-BR" b="0" i="0" dirty="0">
              <a:solidFill>
                <a:schemeClr val="bg1"/>
              </a:solidFill>
              <a:effectLst/>
            </a:endParaRPr>
          </a:p>
          <a:p>
            <a:pPr lvl="1">
              <a:lnSpc>
                <a:spcPct val="150000"/>
              </a:lnSpc>
            </a:pPr>
            <a:endParaRPr lang="pt-BR" b="0" i="0" dirty="0">
              <a:solidFill>
                <a:schemeClr val="bg1"/>
              </a:solidFill>
              <a:effectLs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História do computador |  Computer </a:t>
            </a:r>
            <a:r>
              <a:rPr lang="pt-BR" b="1" dirty="0" err="1">
                <a:solidFill>
                  <a:schemeClr val="bg1"/>
                </a:solidFill>
              </a:rPr>
              <a:t>History</a:t>
            </a:r>
            <a:endParaRPr lang="pt-BR" b="1" dirty="0">
              <a:solidFill>
                <a:schemeClr val="bg1"/>
              </a:solidFill>
            </a:endParaRPr>
          </a:p>
          <a:p>
            <a:pPr lvl="1">
              <a:lnSpc>
                <a:spcPct val="150000"/>
              </a:lnSpc>
            </a:pPr>
            <a:r>
              <a:rPr lang="pt-BR" b="1" dirty="0">
                <a:solidFill>
                  <a:schemeClr val="bg1"/>
                </a:solidFill>
              </a:rPr>
              <a:t>O Resumo</a:t>
            </a:r>
            <a:endParaRPr lang="pt-BR" b="1" dirty="0">
              <a:solidFill>
                <a:schemeClr val="bg1"/>
              </a:solidFill>
            </a:endParaRPr>
          </a:p>
          <a:p>
            <a:pPr lvl="1">
              <a:lnSpc>
                <a:spcPct val="150000"/>
              </a:lnSpc>
            </a:pPr>
            <a:r>
              <a:rPr lang="pt-BR" b="1" i="0" dirty="0">
                <a:solidFill>
                  <a:schemeClr val="bg1"/>
                </a:solidFill>
                <a:effectLst/>
              </a:rPr>
              <a:t>1984</a:t>
            </a:r>
            <a:r>
              <a:rPr lang="pt-BR" b="0" i="0" dirty="0">
                <a:solidFill>
                  <a:schemeClr val="bg1"/>
                </a:solidFill>
                <a:effectLst/>
              </a:rPr>
              <a:t> - A </a:t>
            </a:r>
            <a:r>
              <a:rPr lang="pt-BR" b="0" i="0" dirty="0" err="1">
                <a:solidFill>
                  <a:schemeClr val="bg1"/>
                </a:solidFill>
                <a:effectLst/>
              </a:rPr>
              <a:t>National</a:t>
            </a:r>
            <a:r>
              <a:rPr lang="pt-BR" b="0" i="0" dirty="0">
                <a:solidFill>
                  <a:schemeClr val="bg1"/>
                </a:solidFill>
                <a:effectLst/>
              </a:rPr>
              <a:t> Science Foundation, nos Estados Unidos, cria a Internet, rede mundial de computadores que conecta governos, universidades e companhias.</a:t>
            </a:r>
            <a:endParaRPr lang="pt-BR" b="0" i="0" dirty="0">
              <a:solidFill>
                <a:schemeClr val="bg1"/>
              </a:solidFill>
              <a:effectLst/>
            </a:endParaRPr>
          </a:p>
          <a:p>
            <a:pPr lvl="1">
              <a:lnSpc>
                <a:spcPct val="150000"/>
              </a:lnSpc>
            </a:pPr>
            <a:r>
              <a:rPr lang="pt-BR" b="1" i="0" dirty="0">
                <a:solidFill>
                  <a:schemeClr val="bg1"/>
                </a:solidFill>
                <a:effectLst/>
              </a:rPr>
              <a:t>1984</a:t>
            </a:r>
            <a:r>
              <a:rPr lang="pt-BR" b="0" i="0" dirty="0">
                <a:solidFill>
                  <a:schemeClr val="bg1"/>
                </a:solidFill>
                <a:effectLst/>
              </a:rPr>
              <a:t> -- A Apple lança o Macintosh, primeiro computador a utilizar ícones e mouse.</a:t>
            </a:r>
            <a:endParaRPr lang="pt-BR" b="0" i="0" dirty="0">
              <a:solidFill>
                <a:schemeClr val="bg1"/>
              </a:solidFill>
              <a:effectLst/>
            </a:endParaRPr>
          </a:p>
          <a:p>
            <a:pPr lvl="1">
              <a:lnSpc>
                <a:spcPct val="150000"/>
              </a:lnSpc>
            </a:pPr>
            <a:r>
              <a:rPr lang="pt-BR" b="1" i="0" dirty="0">
                <a:solidFill>
                  <a:schemeClr val="bg1"/>
                </a:solidFill>
                <a:effectLst/>
              </a:rPr>
              <a:t>1985</a:t>
            </a:r>
            <a:r>
              <a:rPr lang="pt-BR" b="0" i="0" dirty="0">
                <a:solidFill>
                  <a:schemeClr val="bg1"/>
                </a:solidFill>
                <a:effectLst/>
              </a:rPr>
              <a:t> - A Microsoft lança o Windows para o PC, que só obtém sucesso com a versão 3.0 (1990).</a:t>
            </a:r>
            <a:endParaRPr lang="pt-BR" b="0" i="0" dirty="0">
              <a:solidFill>
                <a:schemeClr val="bg1"/>
              </a:solidFill>
              <a:effectLst/>
            </a:endParaRPr>
          </a:p>
          <a:p>
            <a:pPr lvl="1">
              <a:lnSpc>
                <a:spcPct val="150000"/>
              </a:lnSpc>
            </a:pPr>
            <a:r>
              <a:rPr lang="pt-BR" b="1" i="0" dirty="0">
                <a:solidFill>
                  <a:schemeClr val="bg1"/>
                </a:solidFill>
                <a:effectLst/>
              </a:rPr>
              <a:t>1993</a:t>
            </a:r>
            <a:r>
              <a:rPr lang="pt-BR" b="0" i="0" dirty="0">
                <a:solidFill>
                  <a:schemeClr val="bg1"/>
                </a:solidFill>
                <a:effectLst/>
              </a:rPr>
              <a:t> - A Intel lança o Pentium.</a:t>
            </a:r>
            <a:endParaRPr lang="pt-BR" b="0" i="0" dirty="0">
              <a:solidFill>
                <a:schemeClr val="bg1"/>
              </a:solidFill>
              <a:effectLst/>
            </a:endParaRPr>
          </a:p>
          <a:p>
            <a:pPr lvl="1">
              <a:lnSpc>
                <a:spcPct val="150000"/>
              </a:lnSpc>
            </a:pPr>
            <a:r>
              <a:rPr lang="pt-BR" b="1" i="0" dirty="0">
                <a:solidFill>
                  <a:schemeClr val="bg1"/>
                </a:solidFill>
                <a:effectLst/>
              </a:rPr>
              <a:t>1998</a:t>
            </a:r>
            <a:r>
              <a:rPr lang="pt-BR" b="0" i="0" dirty="0">
                <a:solidFill>
                  <a:schemeClr val="bg1"/>
                </a:solidFill>
                <a:effectLst/>
              </a:rPr>
              <a:t> - A Intel lança o Pentium II.</a:t>
            </a:r>
            <a:endParaRPr lang="pt-BR" b="0" i="0" dirty="0">
              <a:solidFill>
                <a:schemeClr val="bg1"/>
              </a:solidFill>
              <a:effectLst/>
            </a:endParaRPr>
          </a:p>
          <a:p>
            <a:pPr lvl="1">
              <a:lnSpc>
                <a:spcPct val="150000"/>
              </a:lnSpc>
            </a:pPr>
            <a:r>
              <a:rPr lang="pt-BR" b="1" i="0" dirty="0">
                <a:solidFill>
                  <a:schemeClr val="bg1"/>
                </a:solidFill>
                <a:effectLst/>
              </a:rPr>
              <a:t>1999</a:t>
            </a:r>
            <a:r>
              <a:rPr lang="pt-BR" b="0" i="0" dirty="0">
                <a:solidFill>
                  <a:schemeClr val="bg1"/>
                </a:solidFill>
                <a:effectLst/>
              </a:rPr>
              <a:t> - A Intel lança o Pentium III.</a:t>
            </a:r>
            <a:endParaRPr lang="pt-BR" b="0" i="0" dirty="0">
              <a:solidFill>
                <a:schemeClr val="bg1"/>
              </a:solidFill>
              <a:effectLst/>
            </a:endParaRPr>
          </a:p>
          <a:p>
            <a:pPr lvl="1">
              <a:lnSpc>
                <a:spcPct val="150000"/>
              </a:lnSpc>
            </a:pPr>
            <a:endParaRPr lang="pt-BR" b="0" i="0" dirty="0">
              <a:solidFill>
                <a:schemeClr val="bg1"/>
              </a:solidFill>
              <a:effectLs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História do computador |  Computer </a:t>
            </a:r>
            <a:r>
              <a:rPr lang="pt-BR" b="1" dirty="0" err="1">
                <a:solidFill>
                  <a:schemeClr val="bg1"/>
                </a:solidFill>
              </a:rPr>
              <a:t>History</a:t>
            </a:r>
            <a:endParaRPr lang="pt-BR" b="1" dirty="0">
              <a:solidFill>
                <a:schemeClr val="bg1"/>
              </a:solidFill>
            </a:endParaRPr>
          </a:p>
          <a:p>
            <a:pPr lvl="1">
              <a:lnSpc>
                <a:spcPct val="150000"/>
              </a:lnSpc>
            </a:pPr>
            <a:r>
              <a:rPr lang="pt-BR" b="1" dirty="0" err="1">
                <a:solidFill>
                  <a:schemeClr val="bg1"/>
                </a:solidFill>
              </a:rPr>
              <a:t>Videos</a:t>
            </a:r>
            <a:r>
              <a:rPr lang="pt-BR" b="1" dirty="0">
                <a:solidFill>
                  <a:schemeClr val="bg1"/>
                </a:solidFill>
              </a:rPr>
              <a:t>:</a:t>
            </a:r>
            <a:endParaRPr lang="pt-BR" b="1" dirty="0">
              <a:solidFill>
                <a:schemeClr val="bg1"/>
              </a:solidFill>
            </a:endParaRPr>
          </a:p>
          <a:p>
            <a:pPr lvl="1">
              <a:lnSpc>
                <a:spcPct val="150000"/>
              </a:lnSpc>
            </a:pPr>
            <a:r>
              <a:rPr lang="pt-BR" b="1" i="0" dirty="0">
                <a:solidFill>
                  <a:schemeClr val="bg1"/>
                </a:solidFill>
                <a:effectLst/>
              </a:rPr>
              <a:t>	Video1: </a:t>
            </a:r>
            <a:r>
              <a:rPr lang="pt-BR" b="1" i="0" dirty="0" err="1">
                <a:solidFill>
                  <a:schemeClr val="bg1"/>
                </a:solidFill>
                <a:effectLst/>
                <a:hlinkClick r:id="rId2" action="ppaction://hlinkfile"/>
              </a:rPr>
              <a:t>historia_do_computador</a:t>
            </a:r>
            <a:endParaRPr lang="pt-BR" dirty="0">
              <a:solidFill>
                <a:schemeClr val="bg1"/>
              </a:solidFill>
            </a:endParaRPr>
          </a:p>
          <a:p>
            <a:pPr lvl="1">
              <a:lnSpc>
                <a:spcPct val="150000"/>
              </a:lnSpc>
            </a:pPr>
            <a:endParaRPr lang="pt-BR" b="0" i="0" dirty="0">
              <a:solidFill>
                <a:schemeClr val="bg1"/>
              </a:solidFill>
              <a:effectLst/>
            </a:endParaRPr>
          </a:p>
          <a:p>
            <a:pPr lvl="1">
              <a:lnSpc>
                <a:spcPct val="150000"/>
              </a:lnSpc>
            </a:pPr>
            <a:r>
              <a:rPr lang="pt-BR" b="0" i="0" dirty="0">
                <a:solidFill>
                  <a:schemeClr val="bg1"/>
                </a:solidFill>
                <a:effectLst/>
              </a:rPr>
              <a:t>	Video</a:t>
            </a:r>
            <a:r>
              <a:rPr lang="pt-BR" dirty="0">
                <a:solidFill>
                  <a:schemeClr val="bg1"/>
                </a:solidFill>
              </a:rPr>
              <a:t>2: </a:t>
            </a:r>
            <a:r>
              <a:rPr lang="pt-BR" dirty="0" err="1">
                <a:solidFill>
                  <a:schemeClr val="bg1"/>
                </a:solidFill>
                <a:hlinkClick r:id="rId3" action="ppaction://hlinkfile"/>
              </a:rPr>
              <a:t>historia_do_computador</a:t>
            </a:r>
            <a:endParaRPr lang="pt-BR" b="0" i="0" dirty="0">
              <a:solidFill>
                <a:schemeClr val="bg1"/>
              </a:solidFill>
              <a:effectLs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lvl="1">
              <a:lnSpc>
                <a:spcPct val="150000"/>
              </a:lnSpc>
            </a:pPr>
            <a:endParaRPr lang="pt-BR" b="0" i="0" dirty="0">
              <a:solidFill>
                <a:schemeClr val="bg1"/>
              </a:solidFill>
              <a:effectLst/>
            </a:endParaRPr>
          </a:p>
        </p:txBody>
      </p:sp>
      <p:sp>
        <p:nvSpPr>
          <p:cNvPr id="8" name="CaixaDeTexto 7"/>
          <p:cNvSpPr txBox="1"/>
          <p:nvPr/>
        </p:nvSpPr>
        <p:spPr>
          <a:xfrm>
            <a:off x="1232362" y="2674824"/>
            <a:ext cx="10165426" cy="87658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pt-BR" b="1" dirty="0">
                <a:solidFill>
                  <a:schemeClr val="bg1"/>
                </a:solidFill>
              </a:rPr>
              <a:t>Imagens e Integração dos componentes | </a:t>
            </a:r>
            <a:br>
              <a:rPr lang="pt-BR" dirty="0"/>
            </a:br>
            <a:r>
              <a:rPr lang="pt-BR" b="1" dirty="0" err="1">
                <a:solidFill>
                  <a:schemeClr val="bg1"/>
                </a:solidFill>
              </a:rPr>
              <a:t>Images</a:t>
            </a:r>
            <a:r>
              <a:rPr lang="pt-BR" b="1" dirty="0">
                <a:solidFill>
                  <a:schemeClr val="bg1"/>
                </a:solidFill>
              </a:rPr>
              <a:t> </a:t>
            </a:r>
            <a:r>
              <a:rPr lang="pt-BR" b="1" dirty="0" err="1">
                <a:solidFill>
                  <a:schemeClr val="bg1"/>
                </a:solidFill>
              </a:rPr>
              <a:t>and</a:t>
            </a:r>
            <a:r>
              <a:rPr lang="pt-BR" b="1" dirty="0">
                <a:solidFill>
                  <a:schemeClr val="bg1"/>
                </a:solidFill>
              </a:rPr>
              <a:t> </a:t>
            </a:r>
            <a:r>
              <a:rPr lang="pt-BR" b="1" dirty="0" err="1">
                <a:solidFill>
                  <a:schemeClr val="bg1"/>
                </a:solidFill>
              </a:rPr>
              <a:t>Component</a:t>
            </a:r>
            <a:r>
              <a:rPr lang="pt-BR" b="1" dirty="0">
                <a:solidFill>
                  <a:schemeClr val="bg1"/>
                </a:solidFill>
              </a:rPr>
              <a:t> </a:t>
            </a:r>
            <a:r>
              <a:rPr lang="pt-BR" b="1" dirty="0" err="1">
                <a:solidFill>
                  <a:schemeClr val="bg1"/>
                </a:solidFill>
              </a:rPr>
              <a:t>Integration</a:t>
            </a:r>
            <a:endParaRPr lang="pt-BR" b="1" dirty="0">
              <a:solidFill>
                <a:schemeClr val="bg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617" r="10000"/>
          <a:stretch>
            <a:fillRect/>
          </a:stretch>
        </p:blipFill>
        <p:spPr bwMode="auto">
          <a:xfrm rot="5400000">
            <a:off x="2844416" y="-899198"/>
            <a:ext cx="6924386" cy="87227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pic>
        <p:nvPicPr>
          <p:cNvPr id="3" name="Imagem 2" descr="Circuito eletrônico com fios&#10;&#10;Descrição gerada automaticamente"/>
          <p:cNvPicPr>
            <a:picLocks noChangeAspect="1"/>
          </p:cNvPicPr>
          <p:nvPr/>
        </p:nvPicPr>
        <p:blipFill rotWithShape="1">
          <a:blip r:embed="rId2">
            <a:extLst>
              <a:ext uri="{28A0092B-C50C-407E-A947-70E740481C1C}">
                <a14:useLocalDpi xmlns:a14="http://schemas.microsoft.com/office/drawing/2010/main" val="0"/>
              </a:ext>
            </a:extLst>
          </a:blip>
          <a:srcRect l="5129" t="3952" r="5506" b="6049"/>
          <a:stretch>
            <a:fillRect/>
          </a:stretch>
        </p:blipFill>
        <p:spPr>
          <a:xfrm rot="5400000">
            <a:off x="2972715" y="-92216"/>
            <a:ext cx="6873099" cy="702733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Placa Mãe | motherboard</a:t>
            </a:r>
            <a:endParaRPr lang="pt-BR" b="1" dirty="0">
              <a:solidFill>
                <a:schemeClr val="bg1"/>
              </a:solidFill>
            </a:endParaRPr>
          </a:p>
          <a:p>
            <a:pPr lvl="1">
              <a:lnSpc>
                <a:spcPct val="150000"/>
              </a:lnSpc>
            </a:pPr>
            <a:r>
              <a:rPr lang="pt-BR" b="1" dirty="0" err="1">
                <a:solidFill>
                  <a:schemeClr val="bg1"/>
                </a:solidFill>
              </a:rPr>
              <a:t>Videos</a:t>
            </a:r>
            <a:r>
              <a:rPr lang="pt-BR" b="1" dirty="0">
                <a:solidFill>
                  <a:schemeClr val="bg1"/>
                </a:solidFill>
              </a:rPr>
              <a:t>:</a:t>
            </a:r>
            <a:endParaRPr lang="pt-BR" b="1" dirty="0">
              <a:solidFill>
                <a:schemeClr val="bg1"/>
              </a:solidFill>
            </a:endParaRPr>
          </a:p>
          <a:p>
            <a:pPr lvl="1">
              <a:lnSpc>
                <a:spcPct val="150000"/>
              </a:lnSpc>
            </a:pPr>
            <a:r>
              <a:rPr lang="pt-BR" b="1" i="0" dirty="0">
                <a:solidFill>
                  <a:schemeClr val="bg1"/>
                </a:solidFill>
                <a:effectLst/>
              </a:rPr>
              <a:t>	Video1: </a:t>
            </a:r>
            <a:r>
              <a:rPr lang="pt-BR" b="1" i="0" dirty="0">
                <a:solidFill>
                  <a:schemeClr val="bg1"/>
                </a:solidFill>
                <a:effectLst/>
                <a:hlinkClick r:id="rId2" action="ppaction://hlinkfile"/>
              </a:rPr>
              <a:t>Placa Mãe</a:t>
            </a:r>
            <a:endParaRPr lang="pt-BR" dirty="0">
              <a:solidFill>
                <a:schemeClr val="bg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Processador | Processor</a:t>
            </a:r>
            <a:endParaRPr lang="pt-BR" b="1" dirty="0">
              <a:solidFill>
                <a:schemeClr val="bg1"/>
              </a:solidFill>
            </a:endParaRPr>
          </a:p>
          <a:p>
            <a:pPr lvl="1">
              <a:lnSpc>
                <a:spcPct val="150000"/>
              </a:lnSpc>
            </a:pPr>
            <a:r>
              <a:rPr lang="pt-BR" b="0" i="0" dirty="0">
                <a:solidFill>
                  <a:schemeClr val="bg1"/>
                </a:solidFill>
                <a:effectLst/>
                <a:latin typeface="open sans" panose="020B0604020202020204" pitchFamily="34" charset="0"/>
              </a:rPr>
              <a:t>Os </a:t>
            </a:r>
            <a:r>
              <a:rPr lang="pt-BR" b="1" i="0" dirty="0">
                <a:solidFill>
                  <a:schemeClr val="bg1"/>
                </a:solidFill>
                <a:effectLst/>
                <a:latin typeface="open sans" panose="020B0604020202020204" pitchFamily="34" charset="0"/>
              </a:rPr>
              <a:t>processadores</a:t>
            </a:r>
            <a:r>
              <a:rPr lang="pt-BR" b="0" i="0" dirty="0">
                <a:solidFill>
                  <a:schemeClr val="bg1"/>
                </a:solidFill>
                <a:effectLst/>
                <a:latin typeface="open sans" panose="020B0604020202020204" pitchFamily="34" charset="0"/>
              </a:rPr>
              <a:t> (ou </a:t>
            </a:r>
            <a:r>
              <a:rPr lang="pt-BR" b="1" i="0" dirty="0">
                <a:solidFill>
                  <a:schemeClr val="bg1"/>
                </a:solidFill>
                <a:effectLst/>
                <a:latin typeface="open sans" panose="020B0604020202020204" pitchFamily="34" charset="0"/>
              </a:rPr>
              <a:t>CPU</a:t>
            </a:r>
            <a:r>
              <a:rPr lang="pt-BR" b="0" i="0" dirty="0">
                <a:solidFill>
                  <a:schemeClr val="bg1"/>
                </a:solidFill>
                <a:effectLst/>
                <a:latin typeface="open sans" panose="020B0604020202020204" pitchFamily="34" charset="0"/>
              </a:rPr>
              <a:t>, de </a:t>
            </a:r>
            <a:r>
              <a:rPr lang="pt-BR" b="0" i="1" dirty="0">
                <a:solidFill>
                  <a:schemeClr val="bg1"/>
                </a:solidFill>
                <a:effectLst/>
                <a:latin typeface="open sans" panose="020B0604020202020204" pitchFamily="34" charset="0"/>
              </a:rPr>
              <a:t>Central </a:t>
            </a:r>
            <a:r>
              <a:rPr lang="pt-BR" b="0" i="1" dirty="0" err="1">
                <a:solidFill>
                  <a:schemeClr val="bg1"/>
                </a:solidFill>
                <a:effectLst/>
                <a:latin typeface="open sans" panose="020B0604020202020204" pitchFamily="34" charset="0"/>
              </a:rPr>
              <a:t>Processing</a:t>
            </a:r>
            <a:r>
              <a:rPr lang="pt-BR" b="0" i="1" dirty="0">
                <a:solidFill>
                  <a:schemeClr val="bg1"/>
                </a:solidFill>
                <a:effectLst/>
                <a:latin typeface="open sans" panose="020B0604020202020204" pitchFamily="34" charset="0"/>
              </a:rPr>
              <a:t> Unit</a:t>
            </a:r>
            <a:r>
              <a:rPr lang="pt-BR" b="0" i="0" dirty="0">
                <a:solidFill>
                  <a:schemeClr val="bg1"/>
                </a:solidFill>
                <a:effectLst/>
                <a:latin typeface="open sans" panose="020B0604020202020204" pitchFamily="34" charset="0"/>
              </a:rPr>
              <a:t> - Unidade Central de Processamento) são chips responsáveis pela execução de cálculos, decisões lógicas e instruções que resultam em todas as tarefas que um computador pode fazer. Por este motivo, são também referenciados como "cérebros" destas máquinas.</a:t>
            </a:r>
            <a:endParaRPr lang="pt-BR" b="0" i="0" dirty="0">
              <a:solidFill>
                <a:schemeClr val="bg1"/>
              </a:solidFill>
              <a:effectLs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Processador | Processor</a:t>
            </a:r>
            <a:endParaRPr lang="pt-BR" b="1" dirty="0">
              <a:solidFill>
                <a:schemeClr val="bg1"/>
              </a:solidFill>
            </a:endParaRPr>
          </a:p>
          <a:p>
            <a:pPr lvl="1" algn="just">
              <a:lnSpc>
                <a:spcPct val="150000"/>
              </a:lnSpc>
              <a:buFont typeface="+mj-lt"/>
              <a:buAutoNum type="arabicPeriod"/>
            </a:pPr>
            <a:r>
              <a:rPr lang="pt-BR" b="0" i="0" dirty="0">
                <a:effectLst/>
                <a:latin typeface="open sans" panose="020B0604020202020204" pitchFamily="34" charset="0"/>
              </a:rPr>
              <a:t>Contador de programa. Trata-se de uma pequena memória que guarda o endereço de memória da próxima instrução a ser executada. A instrução que está no endereço que corresponde ao conteúdo do contador de programa é a próxima instrução que o processador irá executar.</a:t>
            </a:r>
            <a:endParaRPr lang="pt-BR" b="0" i="0" dirty="0">
              <a:effectLst/>
              <a:latin typeface="open sans"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err="1"/>
              <a:t>Summary</a:t>
            </a:r>
            <a:endParaRPr lang="pt-BR" sz="2800" b="1" dirty="0"/>
          </a:p>
          <a:p>
            <a:endParaRPr lang="pt-BR" sz="2800" b="1" dirty="0"/>
          </a:p>
          <a:p>
            <a:pPr marL="285750" indent="-285750">
              <a:lnSpc>
                <a:spcPct val="150000"/>
              </a:lnSpc>
              <a:buFont typeface="Arial" panose="020B0604020202020204" pitchFamily="34" charset="0"/>
              <a:buChar char="•"/>
            </a:pPr>
            <a:r>
              <a:rPr lang="pt-BR" dirty="0"/>
              <a:t>Lógica de Programação: Conceito de algoritmo. Algoritmos naturais e estruturados. Representações visuais, português estruturado ou linguagem algorítmica. Comandos de entrada, processamento e saída de dados. Variáveis e constantes. Expressões e operadores. Teste de mesa. Estrutura condicional simples e composta. Estrutura de repetição. Vetores. Matrizes.....</a:t>
            </a:r>
            <a:endParaRPr lang="pt-BR" b="1" dirty="0"/>
          </a:p>
          <a:p>
            <a:pPr marL="285750" indent="-285750">
              <a:lnSpc>
                <a:spcPct val="150000"/>
              </a:lnSpc>
              <a:buFont typeface="Arial" panose="020B0604020202020204" pitchFamily="34" charset="0"/>
              <a:buChar char="•"/>
            </a:pPr>
            <a:r>
              <a:rPr lang="pt-BR" dirty="0"/>
              <a:t>Regras de negócio: conceitos. Características. Tipos. Requisitos funcionais e não funcionais. </a:t>
            </a:r>
            <a:endParaRPr lang="pt-BR" dirty="0"/>
          </a:p>
          <a:p>
            <a:pPr marL="285750" indent="-285750">
              <a:lnSpc>
                <a:spcPct val="150000"/>
              </a:lnSpc>
              <a:buFont typeface="Arial" panose="020B0604020202020204" pitchFamily="34" charset="0"/>
              <a:buChar char="•"/>
            </a:pPr>
            <a:r>
              <a:rPr lang="pt-BR" dirty="0"/>
              <a:t>Plataformas de desenvolvimento: conceitos. Tipos. Características e especificações técnicas. </a:t>
            </a:r>
            <a:endParaRPr lang="pt-BR" dirty="0"/>
          </a:p>
          <a:p>
            <a:pPr marL="285750" indent="-285750">
              <a:lnSpc>
                <a:spcPct val="150000"/>
              </a:lnSpc>
              <a:buFont typeface="Arial" panose="020B0604020202020204" pitchFamily="34" charset="0"/>
              <a:buChar char="•"/>
            </a:pPr>
            <a:r>
              <a:rPr lang="pt-BR" dirty="0"/>
              <a:t>Metodologias de desenvolvimento de software: introdução a metodologias de desenvolvimento de software: Conceito e tipos. Metodologias tradicionais. Metodologias interativas: RUP. Metodologias ágeis: XP; SCRUM; FDD; entre outras. </a:t>
            </a:r>
            <a:endParaRPr lang="pt-B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Processador | Processor</a:t>
            </a:r>
            <a:endParaRPr lang="pt-BR" b="1" dirty="0">
              <a:solidFill>
                <a:schemeClr val="bg1"/>
              </a:solidFill>
            </a:endParaRPr>
          </a:p>
          <a:p>
            <a:pPr lvl="1" algn="just">
              <a:lnSpc>
                <a:spcPct val="150000"/>
              </a:lnSpc>
            </a:pPr>
            <a:r>
              <a:rPr lang="pt-BR" b="0" i="0" dirty="0">
                <a:effectLst/>
                <a:latin typeface="open sans" panose="020B0604020202020204" pitchFamily="34" charset="0"/>
              </a:rPr>
              <a:t>2. Registrador de instruções. É uma pequena memória que armazena as instruções que serão executadas pelo processador. Como inicialmente todas as instruções estão na memória de instruções, estas precisam ser armazenadas internamente no processador para execução</a:t>
            </a:r>
            <a:endParaRPr lang="pt-BR" b="0" i="0" dirty="0">
              <a:effectLst/>
              <a:latin typeface="open sans" panose="020B060402020202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Processador | Processor</a:t>
            </a:r>
            <a:endParaRPr lang="pt-BR" b="1" dirty="0">
              <a:solidFill>
                <a:schemeClr val="bg1"/>
              </a:solidFill>
            </a:endParaRPr>
          </a:p>
          <a:p>
            <a:pPr lvl="1" algn="just"/>
            <a:r>
              <a:rPr lang="pt-BR" b="0" i="0" dirty="0">
                <a:effectLst/>
                <a:latin typeface="open sans" panose="020B0604020202020204" pitchFamily="34" charset="0"/>
              </a:rPr>
              <a:t>3. Decodificador de instruções: É um circuito que decodifica, ou seja, descobre o que é a instrução (o que ela faz) e quais os seus operandos</a:t>
            </a:r>
            <a:endParaRPr lang="pt-BR" b="0" i="0" dirty="0">
              <a:effectLst/>
              <a:latin typeface="open sans"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Processador | Processor</a:t>
            </a:r>
            <a:endParaRPr lang="pt-BR" b="1" dirty="0">
              <a:solidFill>
                <a:schemeClr val="bg1"/>
              </a:solidFill>
            </a:endParaRPr>
          </a:p>
          <a:p>
            <a:pPr lvl="1" algn="just"/>
            <a:r>
              <a:rPr lang="pt-BR" b="0" i="0" dirty="0">
                <a:effectLst/>
                <a:latin typeface="open sans" panose="020B0604020202020204" pitchFamily="34" charset="0"/>
              </a:rPr>
              <a:t>4. Banco de registradores. Registradores podem ser entendidos como pequenas memórias que se localizam internamente em processadores. Os registradores que armazenam as variáveis dos algoritmos são chamados de banco de registradores. Existem registradores para armazenar também palavras de instrução (item 2 anterior) e algumas informações de controle para o processador como, por exemplo, se uma instrução resultou em resultado negativo. Os processadores possuem tipicamente entre 8 e 128 registradores.</a:t>
            </a:r>
            <a:endParaRPr lang="pt-BR" b="0" i="0" dirty="0">
              <a:effectLst/>
              <a:latin typeface="open sans"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Processador | Processor</a:t>
            </a:r>
            <a:endParaRPr lang="pt-BR" b="1" dirty="0">
              <a:solidFill>
                <a:schemeClr val="bg1"/>
              </a:solidFill>
            </a:endParaRPr>
          </a:p>
          <a:p>
            <a:pPr lvl="1" algn="just"/>
            <a:r>
              <a:rPr lang="pt-BR" b="0" i="0" dirty="0">
                <a:effectLst/>
                <a:latin typeface="open sans" panose="020B0604020202020204" pitchFamily="34" charset="0"/>
              </a:rPr>
              <a:t>5. Unidade Lógica e Aritmética (ULA)É a unidade executora do processador. A ULA é composta por uma série de circuitos que executam as operações lógico-aritméticas dos processadores: todas as instruções que o processador possui em seu conjunto de instruções devem poder ser executadas na sua ULA. Por exemplo, se o processador possuir uma instrução de multiplicação no seu conjunto de instruções, a ULA deve possuir um circuito multiplicador.</a:t>
            </a:r>
            <a:endParaRPr lang="pt-BR" b="0" i="0" dirty="0">
              <a:effectLst/>
              <a:latin typeface="open sans" panose="020B0604020202020204" pitchFamily="34" charset="0"/>
            </a:endParaRPr>
          </a:p>
          <a:p>
            <a:pPr lvl="1" algn="just"/>
            <a:endParaRPr lang="pt-BR" b="0" i="0" dirty="0">
              <a:effectLst/>
              <a:latin typeface="open sans"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Processador | Processor</a:t>
            </a:r>
            <a:endParaRPr lang="pt-BR" b="1" dirty="0">
              <a:solidFill>
                <a:schemeClr val="bg1"/>
              </a:solidFill>
            </a:endParaRPr>
          </a:p>
          <a:p>
            <a:pPr lvl="1" algn="just"/>
            <a:r>
              <a:rPr lang="pt-BR" dirty="0">
                <a:latin typeface="open sans" panose="020B0604020202020204" pitchFamily="34" charset="0"/>
              </a:rPr>
              <a:t>6. </a:t>
            </a:r>
            <a:r>
              <a:rPr lang="pt-BR" b="0" i="0" dirty="0">
                <a:effectLst/>
                <a:latin typeface="open sans" panose="020B0604020202020204" pitchFamily="34" charset="0"/>
              </a:rPr>
              <a:t>Barramentos de comunicação internos. São os canais de comunicação que existem internamente na arquitetura do processador. Estes canais permitem que os componentes internos do processador consigam se comunicar, o que é essencial para a execução de instruções, como pode ser visto na Figura 2, onde é mostrada a execução de uma instrução através de microinstruções. Observe também que cada microinstrução executa sobre um componente interno do processador (de acordo com as figuras que serão vistas a seguir). Dessa forma, se pode perceber a importância de cada um desses componentes para que a instrução possa ser executada.</a:t>
            </a:r>
            <a:endParaRPr lang="pt-BR" b="0" i="0" dirty="0">
              <a:effectLst/>
              <a:latin typeface="open sans" panose="020B0604020202020204" pitchFamily="34" charset="0"/>
            </a:endParaRPr>
          </a:p>
          <a:p>
            <a:pPr lvl="1" algn="just"/>
            <a:endParaRPr lang="pt-BR" b="0" i="0" dirty="0">
              <a:effectLst/>
              <a:latin typeface="open sans" panose="020B060402020202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Processador | Processor</a:t>
            </a:r>
            <a:endParaRPr lang="pt-BR" b="1" dirty="0">
              <a:solidFill>
                <a:schemeClr val="bg1"/>
              </a:solidFill>
            </a:endParaRPr>
          </a:p>
          <a:p>
            <a:pPr lvl="1" algn="just"/>
            <a:endParaRPr lang="pt-BR" b="0" i="0" dirty="0">
              <a:effectLst/>
              <a:latin typeface="open sans" panose="020B0604020202020204" pitchFamily="34"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7720" y="2072315"/>
            <a:ext cx="6401879" cy="40124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144" y="-69730"/>
            <a:ext cx="7768173" cy="69207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144" y="-69730"/>
            <a:ext cx="7768173" cy="69207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2098" y="35288"/>
            <a:ext cx="7979434" cy="68144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206" y="-17331"/>
            <a:ext cx="10248540" cy="68753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err="1"/>
              <a:t>Summary</a:t>
            </a:r>
            <a:endParaRPr lang="pt-BR" sz="2800" b="1" dirty="0"/>
          </a:p>
          <a:p>
            <a:r>
              <a:rPr lang="pt-BR" sz="2800" b="1" dirty="0"/>
              <a:t>	Lógica de Programação |  </a:t>
            </a:r>
            <a:r>
              <a:rPr lang="pt-BR" sz="2800" b="1" dirty="0" err="1"/>
              <a:t>logic</a:t>
            </a:r>
            <a:r>
              <a:rPr lang="pt-BR" sz="2800" b="1" dirty="0"/>
              <a:t> </a:t>
            </a:r>
            <a:r>
              <a:rPr lang="pt-BR" sz="2800" b="1" dirty="0" err="1"/>
              <a:t>programming</a:t>
            </a:r>
            <a:endParaRPr lang="pt-BR" sz="2800" b="1" dirty="0"/>
          </a:p>
          <a:p>
            <a:endParaRPr lang="pt-BR" sz="2800" b="1" dirty="0"/>
          </a:p>
          <a:p>
            <a:pPr marL="285750" indent="-285750">
              <a:lnSpc>
                <a:spcPct val="150000"/>
              </a:lnSpc>
              <a:buFont typeface="Arial" panose="020B0604020202020204" pitchFamily="34" charset="0"/>
              <a:buChar char="•"/>
            </a:pPr>
            <a:r>
              <a:rPr lang="pt-BR" dirty="0"/>
              <a:t>História do computador;</a:t>
            </a:r>
            <a:endParaRPr lang="pt-BR" dirty="0"/>
          </a:p>
          <a:p>
            <a:pPr marL="285750" indent="-285750">
              <a:lnSpc>
                <a:spcPct val="150000"/>
              </a:lnSpc>
              <a:buFont typeface="Arial" panose="020B0604020202020204" pitchFamily="34" charset="0"/>
              <a:buChar char="•"/>
            </a:pPr>
            <a:r>
              <a:rPr lang="pt-BR" dirty="0"/>
              <a:t>Imagens e integração dos componentes;</a:t>
            </a:r>
            <a:endParaRPr lang="pt-BR" dirty="0"/>
          </a:p>
          <a:p>
            <a:pPr marL="285750" indent="-285750">
              <a:lnSpc>
                <a:spcPct val="150000"/>
              </a:lnSpc>
              <a:buFont typeface="Arial" panose="020B0604020202020204" pitchFamily="34" charset="0"/>
              <a:buChar char="•"/>
            </a:pPr>
            <a:r>
              <a:rPr lang="pt-BR" dirty="0"/>
              <a:t>Processador</a:t>
            </a:r>
            <a:endParaRPr lang="pt-BR" dirty="0"/>
          </a:p>
          <a:p>
            <a:pPr marL="742950" lvl="1" indent="-285750">
              <a:lnSpc>
                <a:spcPct val="150000"/>
              </a:lnSpc>
              <a:buFont typeface="Arial" panose="020B0604020202020204" pitchFamily="34" charset="0"/>
              <a:buChar char="•"/>
            </a:pPr>
            <a:r>
              <a:rPr lang="pt-BR" dirty="0"/>
              <a:t>Estrutura</a:t>
            </a:r>
            <a:endParaRPr lang="pt-BR" dirty="0"/>
          </a:p>
          <a:p>
            <a:pPr marL="285750" indent="-285750">
              <a:lnSpc>
                <a:spcPct val="150000"/>
              </a:lnSpc>
              <a:buFont typeface="Arial" panose="020B0604020202020204" pitchFamily="34" charset="0"/>
              <a:buChar char="•"/>
            </a:pPr>
            <a:r>
              <a:rPr lang="pt-BR" dirty="0"/>
              <a:t>Memória</a:t>
            </a:r>
            <a:endParaRPr lang="pt-BR" dirty="0"/>
          </a:p>
          <a:p>
            <a:pPr marL="742950" lvl="1" indent="-285750">
              <a:lnSpc>
                <a:spcPct val="150000"/>
              </a:lnSpc>
              <a:buFont typeface="Arial" panose="020B0604020202020204" pitchFamily="34" charset="0"/>
              <a:buChar char="•"/>
            </a:pPr>
            <a:r>
              <a:rPr lang="pt-BR" dirty="0"/>
              <a:t>Estrutura e Integração</a:t>
            </a:r>
            <a:endParaRPr lang="pt-BR" dirty="0"/>
          </a:p>
          <a:p>
            <a:pPr marL="285750" indent="-285750">
              <a:lnSpc>
                <a:spcPct val="150000"/>
              </a:lnSpc>
              <a:buFont typeface="Arial" panose="020B0604020202020204" pitchFamily="34" charset="0"/>
              <a:buChar char="•"/>
            </a:pPr>
            <a:r>
              <a:rPr lang="pt-BR" dirty="0"/>
              <a:t>Disco </a:t>
            </a:r>
            <a:r>
              <a:rPr lang="pt-BR" dirty="0" err="1"/>
              <a:t>Rigido</a:t>
            </a:r>
            <a:endParaRPr lang="pt-BR" dirty="0"/>
          </a:p>
          <a:p>
            <a:pPr marL="742950" lvl="1" indent="-285750">
              <a:lnSpc>
                <a:spcPct val="150000"/>
              </a:lnSpc>
              <a:buFont typeface="Arial" panose="020B0604020202020204" pitchFamily="34" charset="0"/>
              <a:buChar char="•"/>
            </a:pPr>
            <a:r>
              <a:rPr lang="pt-BR" dirty="0"/>
              <a:t>HDD</a:t>
            </a:r>
            <a:endParaRPr lang="pt-BR" dirty="0"/>
          </a:p>
          <a:p>
            <a:pPr marL="742950" lvl="1" indent="-285750">
              <a:lnSpc>
                <a:spcPct val="150000"/>
              </a:lnSpc>
              <a:buFont typeface="Arial" panose="020B0604020202020204" pitchFamily="34" charset="0"/>
              <a:buChar char="•"/>
            </a:pPr>
            <a:r>
              <a:rPr lang="pt-BR" dirty="0"/>
              <a:t>SSD</a:t>
            </a:r>
            <a:endParaRPr lang="pt-BR" dirty="0"/>
          </a:p>
          <a:p>
            <a:pPr marL="742950" lvl="1" indent="-285750">
              <a:lnSpc>
                <a:spcPct val="150000"/>
              </a:lnSpc>
              <a:buFont typeface="Arial" panose="020B0604020202020204" pitchFamily="34" charset="0"/>
              <a:buChar char="•"/>
            </a:pPr>
            <a:r>
              <a:rPr lang="pt-BR" dirty="0" err="1"/>
              <a:t>FlashDisk</a:t>
            </a:r>
            <a:endParaRPr lang="pt-B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Memória | </a:t>
            </a:r>
            <a:r>
              <a:rPr lang="pt-BR" b="1" dirty="0" err="1">
                <a:solidFill>
                  <a:schemeClr val="bg1"/>
                </a:solidFill>
              </a:rPr>
              <a:t>Memory</a:t>
            </a:r>
            <a:endParaRPr lang="pt-BR" b="1" dirty="0">
              <a:solidFill>
                <a:schemeClr val="bg1"/>
              </a:solidFill>
            </a:endParaRPr>
          </a:p>
          <a:p>
            <a:pPr lvl="1">
              <a:lnSpc>
                <a:spcPct val="150000"/>
              </a:lnSpc>
            </a:pPr>
            <a:r>
              <a:rPr lang="pt-BR" b="0" i="0" dirty="0">
                <a:solidFill>
                  <a:schemeClr val="bg1"/>
                </a:solidFill>
                <a:effectLst/>
                <a:latin typeface="opensans"/>
              </a:rPr>
              <a:t>A memória RAM é um chip semelhante a um </a:t>
            </a:r>
            <a:r>
              <a:rPr lang="pt-BR" b="0" i="0" dirty="0" err="1">
                <a:solidFill>
                  <a:schemeClr val="bg1"/>
                </a:solidFill>
                <a:effectLst/>
                <a:latin typeface="opensans"/>
              </a:rPr>
              <a:t>micro-processador</a:t>
            </a:r>
            <a:r>
              <a:rPr lang="pt-BR" b="0" i="0" dirty="0">
                <a:solidFill>
                  <a:schemeClr val="bg1"/>
                </a:solidFill>
                <a:effectLst/>
                <a:latin typeface="opensans"/>
              </a:rPr>
              <a:t>, composto por milhões de transistores e capacitores. O capacitor é uma peça capaz de armazenar elétrons. Quando ele está carregado, o sistema faz uma leitura com base no famoso código binário de “zeros e uns”. Cada leitura dessa em zero ou um significa um bit de informação. Essa leitura é feita de forma muito rápida, são muitas em poucos milésimos de segundos. É assim que a memória RAM processa todas as ações executadas pelo usuário.</a:t>
            </a:r>
            <a:r>
              <a:rPr lang="pt-BR" b="0" i="0" dirty="0">
                <a:solidFill>
                  <a:schemeClr val="bg1"/>
                </a:solidFill>
                <a:effectLst/>
                <a:latin typeface="open sans" panose="020B0604020202020204" pitchFamily="34" charset="0"/>
              </a:rPr>
              <a:t>.</a:t>
            </a:r>
            <a:endParaRPr lang="pt-BR" b="0" i="0" dirty="0">
              <a:solidFill>
                <a:schemeClr val="bg1"/>
              </a:solidFill>
              <a:effectLs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3458566" y="690094"/>
            <a:ext cx="8239913" cy="5165983"/>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Memória | </a:t>
            </a:r>
            <a:r>
              <a:rPr lang="pt-BR" b="1" dirty="0" err="1">
                <a:solidFill>
                  <a:schemeClr val="bg1"/>
                </a:solidFill>
              </a:rPr>
              <a:t>Memory</a:t>
            </a:r>
            <a:endParaRPr lang="pt-BR" b="1" dirty="0">
              <a:solidFill>
                <a:schemeClr val="bg1"/>
              </a:solidFill>
            </a:endParaRPr>
          </a:p>
          <a:p>
            <a:pPr lvl="1">
              <a:lnSpc>
                <a:spcPct val="150000"/>
              </a:lnSpc>
            </a:pPr>
            <a:r>
              <a:rPr lang="pt-BR" b="0" i="0" dirty="0">
                <a:solidFill>
                  <a:schemeClr val="bg1"/>
                </a:solidFill>
                <a:effectLst/>
                <a:latin typeface="opensans"/>
              </a:rPr>
              <a:t>A memória RAM é um chip semelhante a um </a:t>
            </a:r>
            <a:r>
              <a:rPr lang="pt-BR" b="0" i="0" dirty="0" err="1">
                <a:solidFill>
                  <a:schemeClr val="bg1"/>
                </a:solidFill>
                <a:effectLst/>
                <a:latin typeface="opensans"/>
              </a:rPr>
              <a:t>micro-processador</a:t>
            </a:r>
            <a:r>
              <a:rPr lang="pt-BR" b="0" i="0" dirty="0">
                <a:solidFill>
                  <a:schemeClr val="bg1"/>
                </a:solidFill>
                <a:effectLst/>
                <a:latin typeface="opensans"/>
              </a:rPr>
              <a:t>, composto por milhões de transistores e capacitores. O capacitor é uma peça capaz de armazenar elétrons. Quando ele está carregado, o sistema faz uma leitura com base no famoso código binário de “zeros e uns”. Cada leitura dessa em zero ou um significa um bit de informação. Essa leitura é feita de forma muito rápida, são muitas em poucos milésimos de segundos. É assim que a memória RAM processa todas as ações executadas pelo usuário.</a:t>
            </a:r>
            <a:r>
              <a:rPr lang="pt-BR" b="0" i="0" dirty="0">
                <a:solidFill>
                  <a:schemeClr val="bg1"/>
                </a:solidFill>
                <a:effectLst/>
                <a:latin typeface="open sans" panose="020B0604020202020204" pitchFamily="34" charset="0"/>
              </a:rPr>
              <a:t>.</a:t>
            </a:r>
            <a:endParaRPr lang="pt-BR" b="0" i="0" dirty="0">
              <a:solidFill>
                <a:schemeClr val="bg1"/>
              </a:solidFill>
              <a:effectLst/>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623" y="353683"/>
            <a:ext cx="11150856" cy="58135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Memória | </a:t>
            </a:r>
            <a:r>
              <a:rPr lang="pt-BR" b="1" dirty="0" err="1">
                <a:solidFill>
                  <a:schemeClr val="bg1"/>
                </a:solidFill>
              </a:rPr>
              <a:t>Memory</a:t>
            </a:r>
            <a:endParaRPr lang="pt-BR" b="1" dirty="0">
              <a:solidFill>
                <a:schemeClr val="bg1"/>
              </a:solidFill>
            </a:endParaRPr>
          </a:p>
          <a:p>
            <a:pPr lvl="1">
              <a:lnSpc>
                <a:spcPct val="150000"/>
              </a:lnSpc>
            </a:pPr>
            <a:r>
              <a:rPr lang="pt-BR" b="0" i="0" dirty="0" err="1">
                <a:solidFill>
                  <a:schemeClr val="bg1"/>
                </a:solidFill>
                <a:effectLst/>
                <a:latin typeface="opensans"/>
              </a:rPr>
              <a:t>Video</a:t>
            </a:r>
            <a:r>
              <a:rPr lang="pt-BR" b="0" i="0" dirty="0">
                <a:solidFill>
                  <a:schemeClr val="bg1"/>
                </a:solidFill>
                <a:effectLst/>
                <a:latin typeface="opensans"/>
              </a:rPr>
              <a:t> </a:t>
            </a:r>
            <a:r>
              <a:rPr lang="pt-BR" b="0" i="0">
                <a:solidFill>
                  <a:schemeClr val="bg1"/>
                </a:solidFill>
                <a:effectLst/>
                <a:latin typeface="opensans"/>
              </a:rPr>
              <a:t>Memória RAM: https://www.youtube.com/watch?v=mYbYGFWeG_Y</a:t>
            </a:r>
            <a:endParaRPr lang="pt-BR" b="0" i="0" dirty="0">
              <a:solidFill>
                <a:schemeClr val="bg1"/>
              </a:solidFill>
              <a:effectLs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Discos para armazenamento</a:t>
            </a:r>
            <a:endParaRPr lang="pt-BR" b="1" dirty="0">
              <a:solidFill>
                <a:schemeClr val="bg1"/>
              </a:solidFill>
            </a:endParaRPr>
          </a:p>
          <a:p>
            <a:pPr lvl="1">
              <a:lnSpc>
                <a:spcPct val="150000"/>
              </a:lnSpc>
            </a:pPr>
            <a:r>
              <a:rPr lang="pt-BR" b="0" i="0" dirty="0" err="1">
                <a:solidFill>
                  <a:schemeClr val="bg1"/>
                </a:solidFill>
                <a:effectLst/>
                <a:latin typeface="Muli"/>
              </a:rPr>
              <a:t>HDDs</a:t>
            </a:r>
            <a:r>
              <a:rPr lang="pt-BR" b="0" i="0" dirty="0">
                <a:solidFill>
                  <a:schemeClr val="bg1"/>
                </a:solidFill>
                <a:effectLst/>
                <a:latin typeface="Muli"/>
              </a:rPr>
              <a:t> são uma tecnologia mais antiga que foi inicialmente introduzida pela IBM há quase 60 anos. É a abreviatura de Hard Disk Drive e faz uso de magnetismo para armazenar dados. Os </a:t>
            </a:r>
            <a:r>
              <a:rPr lang="pt-BR" b="0" i="0" dirty="0" err="1">
                <a:solidFill>
                  <a:schemeClr val="bg1"/>
                </a:solidFill>
                <a:effectLst/>
                <a:latin typeface="Muli"/>
              </a:rPr>
              <a:t>HDDs</a:t>
            </a:r>
            <a:r>
              <a:rPr lang="pt-BR" b="0" i="0" dirty="0">
                <a:solidFill>
                  <a:schemeClr val="bg1"/>
                </a:solidFill>
                <a:effectLst/>
                <a:latin typeface="Muli"/>
              </a:rPr>
              <a:t> têm um prato giratório que gira em alta velocidade enquanto uma cabeça de leitura/gravação é colocada acima dele, que lê e grava dados no prato giratório. O desempenho de um HDD depende da velocidade de rotação de seu prato. A faixa de rotação normal das unidades de HDD em uso hoje é de 5400 RPM a até 7200 RPM. Os pratos baseados em servidores podem atingir velocidades de rotação de até 15.000 RPM</a:t>
            </a:r>
            <a:endParaRPr lang="pt-BR" b="0" i="0" dirty="0">
              <a:solidFill>
                <a:schemeClr val="bg1"/>
              </a:solidFill>
              <a:effectLs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Discos para armazenamento</a:t>
            </a:r>
            <a:endParaRPr lang="pt-BR" b="1" dirty="0">
              <a:solidFill>
                <a:schemeClr val="bg1"/>
              </a:solidFill>
            </a:endParaRPr>
          </a:p>
          <a:p>
            <a:pPr lvl="1">
              <a:lnSpc>
                <a:spcPct val="150000"/>
              </a:lnSpc>
            </a:pPr>
            <a:r>
              <a:rPr lang="pt-BR" b="0" i="0" dirty="0">
                <a:solidFill>
                  <a:schemeClr val="bg1"/>
                </a:solidFill>
                <a:effectLst/>
                <a:latin typeface="Muli"/>
              </a:rPr>
              <a:t>Os </a:t>
            </a:r>
            <a:r>
              <a:rPr lang="pt-BR" b="0" i="0" dirty="0" err="1">
                <a:solidFill>
                  <a:schemeClr val="bg1"/>
                </a:solidFill>
                <a:effectLst/>
                <a:latin typeface="Muli"/>
              </a:rPr>
              <a:t>SSDs</a:t>
            </a:r>
            <a:r>
              <a:rPr lang="pt-BR" b="0" i="0" dirty="0">
                <a:solidFill>
                  <a:schemeClr val="bg1"/>
                </a:solidFill>
                <a:effectLst/>
                <a:latin typeface="Muli"/>
              </a:rPr>
              <a:t> utilizam memória flash baseada em NAND, que é um tipo de memória não volátil. Ele pode manter os dados armazenados nele mesmo após o disco ter sido desligado. Embora todos os tipos de memória permanente tenham esse mesmo recurso, havia rumores de que os dados armazenados em </a:t>
            </a:r>
            <a:r>
              <a:rPr lang="pt-BR" b="0" i="0" dirty="0" err="1">
                <a:solidFill>
                  <a:schemeClr val="bg1"/>
                </a:solidFill>
                <a:effectLst/>
                <a:latin typeface="Muli"/>
              </a:rPr>
              <a:t>SSDs</a:t>
            </a:r>
            <a:r>
              <a:rPr lang="pt-BR" b="0" i="0" dirty="0">
                <a:solidFill>
                  <a:schemeClr val="bg1"/>
                </a:solidFill>
                <a:effectLst/>
                <a:latin typeface="Muli"/>
              </a:rPr>
              <a:t> seriam perdidos após alguns anos. No entanto, não é verdade que os </a:t>
            </a:r>
            <a:r>
              <a:rPr lang="pt-BR" b="0" i="0" dirty="0" err="1">
                <a:solidFill>
                  <a:schemeClr val="bg1"/>
                </a:solidFill>
                <a:effectLst/>
                <a:latin typeface="Muli"/>
              </a:rPr>
              <a:t>SSDs</a:t>
            </a:r>
            <a:r>
              <a:rPr lang="pt-BR" b="0" i="0" dirty="0">
                <a:solidFill>
                  <a:schemeClr val="bg1"/>
                </a:solidFill>
                <a:effectLst/>
                <a:latin typeface="Muli"/>
              </a:rPr>
              <a:t> disponíveis hoje podem manter os dados armazenados por até 200 anos. Um SSD possui um processador embutido que é denominado como um controlador. É usado para realizar várias operações relacionadas à leitura e gravação de dados. Quanto mais rápido o controlador é, mais rápidas são as velocidades de leitura e gravação de dados</a:t>
            </a:r>
            <a:endParaRPr lang="pt-BR" b="0" i="0" dirty="0">
              <a:solidFill>
                <a:schemeClr val="bg1"/>
              </a:solidFill>
              <a:effectLs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Arquitetura </a:t>
            </a:r>
            <a:endParaRPr lang="pt-BR" b="1" dirty="0">
              <a:solidFill>
                <a:schemeClr val="bg1"/>
              </a:solidFill>
            </a:endParaRPr>
          </a:p>
          <a:p>
            <a:pPr marL="742950" lvl="1" indent="-285750">
              <a:lnSpc>
                <a:spcPct val="150000"/>
              </a:lnSpc>
              <a:buFont typeface="Arial" panose="020B0604020202020204" pitchFamily="34" charset="0"/>
              <a:buChar char="•"/>
            </a:pPr>
            <a:r>
              <a:rPr lang="pt-BR" b="1" dirty="0">
                <a:solidFill>
                  <a:schemeClr val="bg1"/>
                </a:solidFill>
              </a:rPr>
              <a:t>Modelo de computação</a:t>
            </a:r>
            <a:endParaRPr lang="pt-BR" b="1" dirty="0">
              <a:solidFill>
                <a:schemeClr val="bg1"/>
              </a:solidFill>
            </a:endParaRPr>
          </a:p>
          <a:p>
            <a:pPr marL="742950" lvl="1" indent="-285750">
              <a:lnSpc>
                <a:spcPct val="150000"/>
              </a:lnSpc>
              <a:buFont typeface="Arial" panose="020B0604020202020204" pitchFamily="34" charset="0"/>
              <a:buChar char="•"/>
            </a:pPr>
            <a:r>
              <a:rPr lang="pt-BR" dirty="0"/>
              <a:t>Um computador é uma máquina (conjunto de partes eletrônicas e eletromecânicas) capaz de sistematicamente coletar, manipular e fornecer os resultados da manipulação de dados para um ou mais objetivos. Por ser uma máquina composta de vários circuitos e componentes eletrônicos, também é chamado de equipamento de processamento eletrônico de dados</a:t>
            </a:r>
            <a:endParaRPr lang="pt-BR" b="0" i="0" dirty="0">
              <a:solidFill>
                <a:schemeClr val="bg1"/>
              </a:solidFill>
              <a:effectLs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Arquitetura </a:t>
            </a:r>
            <a:endParaRPr lang="pt-BR" b="1" dirty="0">
              <a:solidFill>
                <a:schemeClr val="bg1"/>
              </a:solidFill>
            </a:endParaRPr>
          </a:p>
          <a:p>
            <a:pPr marL="742950" lvl="1" indent="-285750">
              <a:lnSpc>
                <a:spcPct val="150000"/>
              </a:lnSpc>
              <a:buFont typeface="Arial" panose="020B0604020202020204" pitchFamily="34" charset="0"/>
              <a:buChar char="•"/>
            </a:pPr>
            <a:r>
              <a:rPr lang="pt-BR" b="1" dirty="0">
                <a:solidFill>
                  <a:schemeClr val="bg1"/>
                </a:solidFill>
              </a:rPr>
              <a:t>Arquitetura de von Neumann</a:t>
            </a:r>
            <a:endParaRPr lang="pt-BR" b="1" dirty="0">
              <a:solidFill>
                <a:schemeClr val="bg1"/>
              </a:solidFill>
            </a:endParaRPr>
          </a:p>
          <a:p>
            <a:pPr marL="742950" lvl="1" indent="-285750">
              <a:lnSpc>
                <a:spcPct val="150000"/>
              </a:lnSpc>
              <a:buFont typeface="Arial" panose="020B0604020202020204" pitchFamily="34" charset="0"/>
              <a:buChar char="•"/>
            </a:pPr>
            <a:r>
              <a:rPr lang="pt-BR" b="0" i="0" dirty="0">
                <a:solidFill>
                  <a:schemeClr val="bg1"/>
                </a:solidFill>
                <a:effectLst/>
                <a:latin typeface="Arial" panose="020B0604020202020204" pitchFamily="34" charset="0"/>
              </a:rPr>
              <a:t>A </a:t>
            </a:r>
            <a:r>
              <a:rPr lang="pt-BR" b="1" i="0" dirty="0">
                <a:solidFill>
                  <a:schemeClr val="bg1"/>
                </a:solidFill>
                <a:effectLst/>
                <a:latin typeface="Arial" panose="020B0604020202020204" pitchFamily="34" charset="0"/>
              </a:rPr>
              <a:t>Arquitetura de von Neumann</a:t>
            </a:r>
            <a:r>
              <a:rPr lang="pt-BR" b="0" i="0" dirty="0">
                <a:solidFill>
                  <a:schemeClr val="bg1"/>
                </a:solidFill>
                <a:effectLst/>
                <a:latin typeface="Arial" panose="020B0604020202020204" pitchFamily="34" charset="0"/>
              </a:rPr>
              <a:t> (de </a:t>
            </a:r>
            <a:r>
              <a:rPr lang="pt-BR" b="0" i="0" u="none" strike="noStrike" dirty="0">
                <a:solidFill>
                  <a:schemeClr val="bg1"/>
                </a:solidFill>
                <a:effectLst/>
                <a:latin typeface="Arial" panose="020B0604020202020204" pitchFamily="34" charset="0"/>
              </a:rPr>
              <a:t>John von Neumann</a:t>
            </a:r>
            <a:r>
              <a:rPr lang="pt-BR" b="0" i="0" dirty="0">
                <a:solidFill>
                  <a:schemeClr val="bg1"/>
                </a:solidFill>
                <a:effectLst/>
                <a:latin typeface="Arial" panose="020B0604020202020204" pitchFamily="34" charset="0"/>
              </a:rPr>
              <a:t>, pronunciado </a:t>
            </a:r>
            <a:r>
              <a:rPr lang="pt-BR" b="0" i="1" dirty="0" err="1">
                <a:solidFill>
                  <a:schemeClr val="bg1"/>
                </a:solidFill>
                <a:effectLst/>
                <a:latin typeface="Arial" panose="020B0604020202020204" pitchFamily="34" charset="0"/>
              </a:rPr>
              <a:t>Nóimánn</a:t>
            </a:r>
            <a:r>
              <a:rPr lang="pt-BR" b="0" i="0" dirty="0">
                <a:solidFill>
                  <a:schemeClr val="bg1"/>
                </a:solidFill>
                <a:effectLst/>
                <a:latin typeface="Arial" panose="020B0604020202020204" pitchFamily="34" charset="0"/>
              </a:rPr>
              <a:t>) é uma arquitetura de computador que se caracteriza pela possibilidade de uma máquina digital armazenar seus </a:t>
            </a:r>
            <a:r>
              <a:rPr lang="pt-BR" b="0" i="0" u="none" strike="noStrike" dirty="0">
                <a:solidFill>
                  <a:schemeClr val="bg1"/>
                </a:solidFill>
                <a:effectLst/>
                <a:latin typeface="Arial" panose="020B0604020202020204" pitchFamily="34" charset="0"/>
              </a:rPr>
              <a:t>programas</a:t>
            </a:r>
            <a:r>
              <a:rPr lang="pt-BR" b="0" i="0" dirty="0">
                <a:solidFill>
                  <a:schemeClr val="bg1"/>
                </a:solidFill>
                <a:effectLst/>
                <a:latin typeface="Arial" panose="020B0604020202020204" pitchFamily="34" charset="0"/>
              </a:rPr>
              <a:t> no mesmo espaço de </a:t>
            </a:r>
            <a:r>
              <a:rPr lang="pt-BR" b="0" i="0" u="none" strike="noStrike" dirty="0">
                <a:solidFill>
                  <a:schemeClr val="bg1"/>
                </a:solidFill>
                <a:effectLst/>
                <a:latin typeface="Arial" panose="020B0604020202020204" pitchFamily="34" charset="0"/>
              </a:rPr>
              <a:t>memória</a:t>
            </a:r>
            <a:r>
              <a:rPr lang="pt-BR" b="0" i="0" dirty="0">
                <a:solidFill>
                  <a:schemeClr val="bg1"/>
                </a:solidFill>
                <a:effectLst/>
                <a:latin typeface="Arial" panose="020B0604020202020204" pitchFamily="34" charset="0"/>
              </a:rPr>
              <a:t> que os dados, podendo assim manipular tais programas. Esta arquitetura é um projeto modelo de um computador digital de programa armazenado que utiliza uma unidade de processamento (</a:t>
            </a:r>
            <a:r>
              <a:rPr lang="pt-BR" b="0" i="0" u="none" strike="noStrike" dirty="0">
                <a:solidFill>
                  <a:schemeClr val="bg1"/>
                </a:solidFill>
                <a:effectLst/>
                <a:latin typeface="Arial" panose="020B0604020202020204" pitchFamily="34" charset="0"/>
              </a:rPr>
              <a:t>CPU</a:t>
            </a:r>
            <a:r>
              <a:rPr lang="pt-BR" b="0" i="0" dirty="0">
                <a:solidFill>
                  <a:schemeClr val="bg1"/>
                </a:solidFill>
                <a:effectLst/>
                <a:latin typeface="Arial" panose="020B0604020202020204" pitchFamily="34" charset="0"/>
              </a:rPr>
              <a:t>) e uma de armazenamento ("memória") para comportar, respectivamente, instruções e dados</a:t>
            </a:r>
            <a:endParaRPr lang="pt-BR" b="0" i="0" dirty="0">
              <a:solidFill>
                <a:schemeClr val="bg1"/>
              </a:solidFill>
              <a:effectLs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Arquitetura </a:t>
            </a:r>
            <a:endParaRPr lang="pt-BR" b="1" dirty="0">
              <a:solidFill>
                <a:schemeClr val="bg1"/>
              </a:solidFill>
            </a:endParaRPr>
          </a:p>
          <a:p>
            <a:pPr marL="742950" lvl="1" indent="-285750">
              <a:lnSpc>
                <a:spcPct val="150000"/>
              </a:lnSpc>
              <a:buFont typeface="Arial" panose="020B0604020202020204" pitchFamily="34" charset="0"/>
              <a:buChar char="•"/>
            </a:pPr>
            <a:r>
              <a:rPr lang="pt-BR" b="1" dirty="0">
                <a:solidFill>
                  <a:schemeClr val="bg1"/>
                </a:solidFill>
              </a:rPr>
              <a:t>Arquitetura de von Neumann</a:t>
            </a:r>
            <a:endParaRPr lang="pt-BR" b="1" dirty="0">
              <a:solidFill>
                <a:schemeClr val="bg1"/>
              </a:solidFill>
            </a:endParaRPr>
          </a:p>
          <a:p>
            <a:pPr lvl="2"/>
            <a:r>
              <a:rPr lang="pt-BR" b="0" i="0" dirty="0">
                <a:solidFill>
                  <a:schemeClr val="bg1"/>
                </a:solidFill>
                <a:effectLst/>
                <a:latin typeface="Arial" panose="020B0604020202020204" pitchFamily="34" charset="0"/>
              </a:rPr>
              <a:t>A máquina proposta por Von Neumann reúne os seguintes componentes:</a:t>
            </a:r>
            <a:endParaRPr lang="pt-BR" b="0" i="0" dirty="0">
              <a:solidFill>
                <a:schemeClr val="bg1"/>
              </a:solidFill>
              <a:effectLst/>
              <a:latin typeface="Arial" panose="020B0604020202020204" pitchFamily="34" charset="0"/>
            </a:endParaRPr>
          </a:p>
          <a:p>
            <a:pPr lvl="2">
              <a:buFont typeface="+mj-lt"/>
              <a:buAutoNum type="arabicPeriod"/>
            </a:pPr>
            <a:r>
              <a:rPr lang="pt-BR" b="0" i="0" dirty="0">
                <a:solidFill>
                  <a:schemeClr val="bg1"/>
                </a:solidFill>
                <a:effectLst/>
                <a:latin typeface="Arial" panose="020B0604020202020204" pitchFamily="34" charset="0"/>
              </a:rPr>
              <a:t>Uma </a:t>
            </a:r>
            <a:r>
              <a:rPr lang="pt-BR" b="0" i="0" u="none" strike="noStrike" dirty="0">
                <a:solidFill>
                  <a:schemeClr val="bg1"/>
                </a:solidFill>
                <a:effectLst/>
                <a:latin typeface="Arial" panose="020B0604020202020204" pitchFamily="34" charset="0"/>
              </a:rPr>
              <a:t>memória</a:t>
            </a:r>
            <a:r>
              <a:rPr lang="pt-BR" b="0" i="0" dirty="0">
                <a:solidFill>
                  <a:schemeClr val="bg1"/>
                </a:solidFill>
                <a:effectLst/>
                <a:latin typeface="Arial" panose="020B0604020202020204" pitchFamily="34" charset="0"/>
              </a:rPr>
              <a:t>;</a:t>
            </a:r>
            <a:endParaRPr lang="pt-BR" b="0" i="0" dirty="0">
              <a:solidFill>
                <a:schemeClr val="bg1"/>
              </a:solidFill>
              <a:effectLst/>
              <a:latin typeface="Arial" panose="020B0604020202020204" pitchFamily="34" charset="0"/>
            </a:endParaRPr>
          </a:p>
          <a:p>
            <a:pPr lvl="2">
              <a:buFont typeface="+mj-lt"/>
              <a:buAutoNum type="arabicPeriod"/>
            </a:pPr>
            <a:r>
              <a:rPr lang="pt-BR" b="0" i="0" dirty="0">
                <a:solidFill>
                  <a:schemeClr val="bg1"/>
                </a:solidFill>
                <a:effectLst/>
                <a:latin typeface="Arial" panose="020B0604020202020204" pitchFamily="34" charset="0"/>
              </a:rPr>
              <a:t>Uma </a:t>
            </a:r>
            <a:r>
              <a:rPr lang="pt-BR" b="0" i="0" u="none" strike="noStrike" dirty="0">
                <a:solidFill>
                  <a:schemeClr val="bg1"/>
                </a:solidFill>
                <a:effectLst/>
                <a:latin typeface="Arial" panose="020B0604020202020204" pitchFamily="34" charset="0"/>
              </a:rPr>
              <a:t>unidade aritmética e lógica</a:t>
            </a:r>
            <a:r>
              <a:rPr lang="pt-BR" b="0" i="0" dirty="0">
                <a:solidFill>
                  <a:schemeClr val="bg1"/>
                </a:solidFill>
                <a:effectLst/>
                <a:latin typeface="Arial" panose="020B0604020202020204" pitchFamily="34" charset="0"/>
              </a:rPr>
              <a:t> (ALU);</a:t>
            </a:r>
            <a:endParaRPr lang="pt-BR" b="0" i="0" dirty="0">
              <a:solidFill>
                <a:schemeClr val="bg1"/>
              </a:solidFill>
              <a:effectLst/>
              <a:latin typeface="Arial" panose="020B0604020202020204" pitchFamily="34" charset="0"/>
            </a:endParaRPr>
          </a:p>
          <a:p>
            <a:pPr lvl="2">
              <a:buFont typeface="+mj-lt"/>
              <a:buAutoNum type="arabicPeriod"/>
            </a:pPr>
            <a:r>
              <a:rPr lang="pt-BR" b="0" i="0" dirty="0">
                <a:solidFill>
                  <a:schemeClr val="bg1"/>
                </a:solidFill>
                <a:effectLst/>
                <a:latin typeface="Arial" panose="020B0604020202020204" pitchFamily="34" charset="0"/>
              </a:rPr>
              <a:t>Uma </a:t>
            </a:r>
            <a:r>
              <a:rPr lang="pt-BR" b="0" i="0" u="none" strike="noStrike" dirty="0">
                <a:solidFill>
                  <a:schemeClr val="bg1"/>
                </a:solidFill>
                <a:effectLst/>
                <a:latin typeface="Arial" panose="020B0604020202020204" pitchFamily="34" charset="0"/>
              </a:rPr>
              <a:t>Unidade de Controle</a:t>
            </a:r>
            <a:r>
              <a:rPr lang="pt-BR" b="0" i="0" dirty="0">
                <a:solidFill>
                  <a:schemeClr val="bg1"/>
                </a:solidFill>
                <a:effectLst/>
                <a:latin typeface="Arial" panose="020B0604020202020204" pitchFamily="34" charset="0"/>
              </a:rPr>
              <a:t> (CU), cuja função é a mesma da tabela de controle da </a:t>
            </a:r>
            <a:r>
              <a:rPr lang="pt-BR" b="0" i="0" u="none" strike="noStrike" dirty="0">
                <a:solidFill>
                  <a:schemeClr val="bg1"/>
                </a:solidFill>
                <a:effectLst/>
                <a:latin typeface="Arial" panose="020B0604020202020204" pitchFamily="34" charset="0"/>
              </a:rPr>
              <a:t>Máquina de Turing universal</a:t>
            </a:r>
            <a:r>
              <a:rPr lang="pt-BR" b="0" i="0" dirty="0">
                <a:solidFill>
                  <a:schemeClr val="bg1"/>
                </a:solidFill>
                <a:effectLst/>
                <a:latin typeface="Arial" panose="020B0604020202020204" pitchFamily="34" charset="0"/>
              </a:rPr>
              <a:t>: buscar um programa na memória, instrução por instrução, e executá-lo sobre os </a:t>
            </a:r>
            <a:r>
              <a:rPr lang="pt-BR" b="0" i="0" u="none" strike="noStrike" dirty="0">
                <a:solidFill>
                  <a:schemeClr val="bg1"/>
                </a:solidFill>
                <a:effectLst/>
                <a:latin typeface="Arial" panose="020B0604020202020204" pitchFamily="34" charset="0"/>
              </a:rPr>
              <a:t>dados</a:t>
            </a:r>
            <a:r>
              <a:rPr lang="pt-BR" b="0" i="0" dirty="0">
                <a:solidFill>
                  <a:schemeClr val="bg1"/>
                </a:solidFill>
                <a:effectLst/>
                <a:latin typeface="Arial" panose="020B0604020202020204" pitchFamily="34" charset="0"/>
              </a:rPr>
              <a:t> de </a:t>
            </a:r>
            <a:r>
              <a:rPr lang="pt-BR" b="0" i="0" u="none" strike="noStrike" dirty="0">
                <a:solidFill>
                  <a:schemeClr val="bg1"/>
                </a:solidFill>
                <a:effectLst/>
                <a:latin typeface="Arial" panose="020B0604020202020204" pitchFamily="34" charset="0"/>
              </a:rPr>
              <a:t>entrada</a:t>
            </a:r>
            <a:r>
              <a:rPr lang="pt-BR" b="0" i="0" dirty="0">
                <a:solidFill>
                  <a:schemeClr val="bg1"/>
                </a:solidFill>
                <a:effectLst/>
                <a:latin typeface="Arial" panose="020B0604020202020204" pitchFamily="34" charset="0"/>
              </a:rPr>
              <a:t>.</a:t>
            </a:r>
            <a:endParaRPr lang="pt-BR" b="0" i="0" dirty="0">
              <a:solidFill>
                <a:schemeClr val="bg1"/>
              </a:solidFill>
              <a:effectLst/>
              <a:latin typeface="Arial" panose="020B060402020202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Arquitetura </a:t>
            </a:r>
            <a:endParaRPr lang="pt-BR" b="1" dirty="0">
              <a:solidFill>
                <a:schemeClr val="bg1"/>
              </a:solidFill>
            </a:endParaRPr>
          </a:p>
          <a:p>
            <a:pPr marL="742950" lvl="1" indent="-285750">
              <a:lnSpc>
                <a:spcPct val="150000"/>
              </a:lnSpc>
              <a:buFont typeface="Arial" panose="020B0604020202020204" pitchFamily="34" charset="0"/>
              <a:buChar char="•"/>
            </a:pPr>
            <a:r>
              <a:rPr lang="pt-BR" b="1" dirty="0">
                <a:solidFill>
                  <a:schemeClr val="bg1"/>
                </a:solidFill>
              </a:rPr>
              <a:t>Periféricos:</a:t>
            </a:r>
            <a:endParaRPr lang="pt-BR" b="1" dirty="0">
              <a:solidFill>
                <a:schemeClr val="bg1"/>
              </a:solidFill>
            </a:endParaRPr>
          </a:p>
          <a:p>
            <a:pPr marL="1200150" lvl="2" indent="-285750">
              <a:lnSpc>
                <a:spcPct val="150000"/>
              </a:lnSpc>
              <a:buFont typeface="Arial" panose="020B0604020202020204" pitchFamily="34" charset="0"/>
              <a:buChar char="•"/>
            </a:pPr>
            <a:r>
              <a:rPr lang="pt-BR" b="1" dirty="0">
                <a:solidFill>
                  <a:schemeClr val="bg1"/>
                </a:solidFill>
              </a:rPr>
              <a:t>Entrada:</a:t>
            </a:r>
            <a:endParaRPr lang="pt-BR" b="1" dirty="0">
              <a:solidFill>
                <a:schemeClr val="bg1"/>
              </a:solidFill>
            </a:endParaRPr>
          </a:p>
          <a:p>
            <a:pPr marL="1657350" lvl="3" indent="-285750">
              <a:lnSpc>
                <a:spcPct val="150000"/>
              </a:lnSpc>
              <a:buFont typeface="Arial" panose="020B0604020202020204" pitchFamily="34" charset="0"/>
              <a:buChar char="•"/>
            </a:pPr>
            <a:r>
              <a:rPr lang="pt-BR" b="1" dirty="0">
                <a:solidFill>
                  <a:schemeClr val="bg1"/>
                </a:solidFill>
              </a:rPr>
              <a:t>Mouse, teclado</a:t>
            </a:r>
            <a:endParaRPr lang="pt-BR" b="1" dirty="0">
              <a:solidFill>
                <a:schemeClr val="bg1"/>
              </a:solidFill>
            </a:endParaRPr>
          </a:p>
          <a:p>
            <a:pPr marL="1200150" lvl="2" indent="-285750">
              <a:lnSpc>
                <a:spcPct val="150000"/>
              </a:lnSpc>
              <a:buFont typeface="Arial" panose="020B0604020202020204" pitchFamily="34" charset="0"/>
              <a:buChar char="•"/>
            </a:pPr>
            <a:r>
              <a:rPr lang="pt-BR" b="1" dirty="0">
                <a:solidFill>
                  <a:schemeClr val="bg1"/>
                </a:solidFill>
              </a:rPr>
              <a:t>Saída:</a:t>
            </a:r>
            <a:endParaRPr lang="pt-BR" b="1" dirty="0">
              <a:solidFill>
                <a:schemeClr val="bg1"/>
              </a:solidFill>
            </a:endParaRPr>
          </a:p>
          <a:p>
            <a:pPr marL="1657350" lvl="3" indent="-285750">
              <a:lnSpc>
                <a:spcPct val="150000"/>
              </a:lnSpc>
              <a:buFont typeface="Arial" panose="020B0604020202020204" pitchFamily="34" charset="0"/>
              <a:buChar char="•"/>
            </a:pPr>
            <a:r>
              <a:rPr lang="pt-BR" b="1" dirty="0">
                <a:solidFill>
                  <a:schemeClr val="bg1"/>
                </a:solidFill>
              </a:rPr>
              <a:t>Monitor, impressora</a:t>
            </a:r>
            <a:endParaRPr lang="pt-BR" b="1" dirty="0">
              <a:solidFill>
                <a:schemeClr val="bg1"/>
              </a:solidFill>
            </a:endParaRPr>
          </a:p>
          <a:p>
            <a:pPr lvl="2">
              <a:lnSpc>
                <a:spcPct val="150000"/>
              </a:lnSpc>
            </a:pPr>
            <a:endParaRPr lang="pt-BR" b="1" dirty="0">
              <a:solidFill>
                <a:schemeClr val="bg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Estrutura de um programa:</a:t>
            </a:r>
            <a:endParaRPr lang="pt-BR" b="1" dirty="0">
              <a:solidFill>
                <a:schemeClr val="bg1"/>
              </a:solidFill>
            </a:endParaRPr>
          </a:p>
          <a:p>
            <a:pPr marL="742950" lvl="1" indent="-285750">
              <a:lnSpc>
                <a:spcPct val="150000"/>
              </a:lnSpc>
              <a:buFont typeface="Arial" panose="020B0604020202020204" pitchFamily="34" charset="0"/>
              <a:buChar char="•"/>
            </a:pPr>
            <a:r>
              <a:rPr lang="pt-BR" b="1" dirty="0">
                <a:solidFill>
                  <a:schemeClr val="bg1"/>
                </a:solidFill>
              </a:rPr>
              <a:t>Código Binário</a:t>
            </a:r>
            <a:endParaRPr lang="pt-BR" b="1" dirty="0">
              <a:solidFill>
                <a:schemeClr val="bg1"/>
              </a:solidFill>
            </a:endParaRPr>
          </a:p>
          <a:p>
            <a:pPr lvl="2" algn="just">
              <a:lnSpc>
                <a:spcPct val="150000"/>
              </a:lnSpc>
            </a:pPr>
            <a:r>
              <a:rPr lang="pt-BR" b="0" i="0" dirty="0">
                <a:solidFill>
                  <a:schemeClr val="bg1"/>
                </a:solidFill>
                <a:effectLst/>
                <a:latin typeface="Arial" panose="020B0604020202020204" pitchFamily="34" charset="0"/>
              </a:rPr>
              <a:t>O </a:t>
            </a:r>
            <a:r>
              <a:rPr lang="pt-BR" b="1" i="0" dirty="0">
                <a:solidFill>
                  <a:schemeClr val="bg1"/>
                </a:solidFill>
                <a:effectLst/>
                <a:latin typeface="Arial" panose="020B0604020202020204" pitchFamily="34" charset="0"/>
              </a:rPr>
              <a:t>sistema binário</a:t>
            </a:r>
            <a:r>
              <a:rPr lang="pt-BR" b="0" i="0" dirty="0">
                <a:solidFill>
                  <a:schemeClr val="bg1"/>
                </a:solidFill>
                <a:effectLst/>
                <a:latin typeface="Arial" panose="020B0604020202020204" pitchFamily="34" charset="0"/>
              </a:rPr>
              <a:t> ou </a:t>
            </a:r>
            <a:r>
              <a:rPr lang="pt-BR" b="1" i="0" dirty="0">
                <a:solidFill>
                  <a:schemeClr val="bg1"/>
                </a:solidFill>
                <a:effectLst/>
                <a:latin typeface="Arial" panose="020B0604020202020204" pitchFamily="34" charset="0"/>
              </a:rPr>
              <a:t>de base 2</a:t>
            </a:r>
            <a:r>
              <a:rPr lang="pt-BR" b="0" i="0" dirty="0">
                <a:solidFill>
                  <a:schemeClr val="bg1"/>
                </a:solidFill>
                <a:effectLst/>
                <a:latin typeface="Arial" panose="020B0604020202020204" pitchFamily="34" charset="0"/>
              </a:rPr>
              <a:t> é um </a:t>
            </a:r>
            <a:r>
              <a:rPr lang="pt-BR" b="0" i="0" u="none" strike="noStrike" dirty="0">
                <a:solidFill>
                  <a:schemeClr val="bg1"/>
                </a:solidFill>
                <a:effectLst/>
                <a:latin typeface="Arial" panose="020B0604020202020204" pitchFamily="34" charset="0"/>
              </a:rPr>
              <a:t>sistema de numeração</a:t>
            </a:r>
            <a:r>
              <a:rPr lang="pt-BR" b="0" i="0" dirty="0">
                <a:solidFill>
                  <a:schemeClr val="bg1"/>
                </a:solidFill>
                <a:effectLst/>
                <a:latin typeface="Arial" panose="020B0604020202020204" pitchFamily="34" charset="0"/>
              </a:rPr>
              <a:t> </a:t>
            </a:r>
            <a:r>
              <a:rPr lang="pt-BR" b="0" i="0" u="none" strike="noStrike" dirty="0">
                <a:solidFill>
                  <a:schemeClr val="bg1"/>
                </a:solidFill>
                <a:effectLst/>
                <a:latin typeface="Arial" panose="020B0604020202020204" pitchFamily="34" charset="0"/>
              </a:rPr>
              <a:t>posicional</a:t>
            </a:r>
            <a:r>
              <a:rPr lang="pt-BR" b="0" i="0" dirty="0">
                <a:solidFill>
                  <a:schemeClr val="bg1"/>
                </a:solidFill>
                <a:effectLst/>
                <a:latin typeface="Arial" panose="020B0604020202020204" pitchFamily="34" charset="0"/>
              </a:rPr>
              <a:t> em que todas as quantidades se representam com base em </a:t>
            </a:r>
            <a:r>
              <a:rPr lang="pt-BR" b="0" i="0" u="none" strike="noStrike" dirty="0">
                <a:solidFill>
                  <a:schemeClr val="bg1"/>
                </a:solidFill>
                <a:effectLst/>
                <a:latin typeface="Arial" panose="020B0604020202020204" pitchFamily="34" charset="0"/>
              </a:rPr>
              <a:t>dois</a:t>
            </a:r>
            <a:r>
              <a:rPr lang="pt-BR" b="0" i="0" dirty="0">
                <a:solidFill>
                  <a:schemeClr val="bg1"/>
                </a:solidFill>
                <a:effectLst/>
                <a:latin typeface="Arial" panose="020B0604020202020204" pitchFamily="34" charset="0"/>
              </a:rPr>
              <a:t> </a:t>
            </a:r>
            <a:r>
              <a:rPr lang="pt-BR" b="0" i="0" u="none" strike="noStrike" dirty="0">
                <a:solidFill>
                  <a:schemeClr val="bg1"/>
                </a:solidFill>
                <a:effectLst/>
                <a:latin typeface="Arial" panose="020B0604020202020204" pitchFamily="34" charset="0"/>
              </a:rPr>
              <a:t>números</a:t>
            </a:r>
            <a:r>
              <a:rPr lang="pt-BR" b="0" i="0" dirty="0">
                <a:solidFill>
                  <a:schemeClr val="bg1"/>
                </a:solidFill>
                <a:effectLst/>
                <a:latin typeface="Arial" panose="020B0604020202020204" pitchFamily="34" charset="0"/>
              </a:rPr>
              <a:t>, ou seja, </a:t>
            </a:r>
            <a:r>
              <a:rPr lang="pt-BR" b="1" i="0" u="none" strike="noStrike" dirty="0">
                <a:solidFill>
                  <a:schemeClr val="bg1"/>
                </a:solidFill>
                <a:effectLst/>
                <a:latin typeface="Arial" panose="020B0604020202020204" pitchFamily="34" charset="0"/>
              </a:rPr>
              <a:t>zero</a:t>
            </a:r>
            <a:r>
              <a:rPr lang="pt-BR" b="1" i="0" dirty="0">
                <a:solidFill>
                  <a:schemeClr val="bg1"/>
                </a:solidFill>
                <a:effectLst/>
                <a:latin typeface="Arial" panose="020B0604020202020204" pitchFamily="34" charset="0"/>
              </a:rPr>
              <a:t> e </a:t>
            </a:r>
            <a:r>
              <a:rPr lang="pt-BR" b="1" i="0" u="none" strike="noStrike" dirty="0">
                <a:solidFill>
                  <a:schemeClr val="bg1"/>
                </a:solidFill>
                <a:effectLst/>
                <a:latin typeface="Arial" panose="020B0604020202020204" pitchFamily="34" charset="0"/>
              </a:rPr>
              <a:t>um</a:t>
            </a:r>
            <a:r>
              <a:rPr lang="pt-BR" b="0" i="0" dirty="0">
                <a:solidFill>
                  <a:schemeClr val="bg1"/>
                </a:solidFill>
                <a:effectLst/>
                <a:latin typeface="Arial" panose="020B0604020202020204" pitchFamily="34" charset="0"/>
              </a:rPr>
              <a:t> (0 e 1).</a:t>
            </a:r>
            <a:endParaRPr lang="pt-BR" b="0" i="0" dirty="0">
              <a:solidFill>
                <a:schemeClr val="bg1"/>
              </a:solidFill>
              <a:effectLst/>
              <a:latin typeface="Arial" panose="020B0604020202020204" pitchFamily="34" charset="0"/>
            </a:endParaRPr>
          </a:p>
          <a:p>
            <a:pPr lvl="2" algn="just">
              <a:lnSpc>
                <a:spcPct val="150000"/>
              </a:lnSpc>
            </a:pPr>
            <a:r>
              <a:rPr lang="pt-BR" b="0" i="0" dirty="0">
                <a:solidFill>
                  <a:schemeClr val="bg1"/>
                </a:solidFill>
                <a:effectLst/>
                <a:latin typeface="Arial" panose="020B0604020202020204" pitchFamily="34" charset="0"/>
              </a:rPr>
              <a:t>Os </a:t>
            </a:r>
            <a:r>
              <a:rPr lang="pt-BR" b="0" i="0" u="none" strike="noStrike" dirty="0">
                <a:solidFill>
                  <a:schemeClr val="bg1"/>
                </a:solidFill>
                <a:effectLst/>
                <a:latin typeface="Arial" panose="020B0604020202020204" pitchFamily="34" charset="0"/>
              </a:rPr>
              <a:t>computadores</a:t>
            </a:r>
            <a:r>
              <a:rPr lang="pt-BR" b="0" i="0" dirty="0">
                <a:solidFill>
                  <a:schemeClr val="bg1"/>
                </a:solidFill>
                <a:effectLst/>
                <a:latin typeface="Arial" panose="020B0604020202020204" pitchFamily="34" charset="0"/>
              </a:rPr>
              <a:t> digitais trabalham internamente com dois níveis de </a:t>
            </a:r>
            <a:r>
              <a:rPr lang="pt-BR" b="0" i="0" u="none" strike="noStrike" dirty="0">
                <a:solidFill>
                  <a:schemeClr val="bg1"/>
                </a:solidFill>
                <a:effectLst/>
                <a:latin typeface="Arial" panose="020B0604020202020204" pitchFamily="34" charset="0"/>
              </a:rPr>
              <a:t>tensão</a:t>
            </a:r>
            <a:r>
              <a:rPr lang="pt-BR" b="0" i="0" dirty="0">
                <a:solidFill>
                  <a:schemeClr val="bg1"/>
                </a:solidFill>
                <a:effectLst/>
                <a:latin typeface="Arial" panose="020B0604020202020204" pitchFamily="34" charset="0"/>
              </a:rPr>
              <a:t>, pelo que o seu sistema de numeração natural é o sistema binário. Com efeito, num sistema simples como este é possível simplificar o cálculo, com o auxílio da </a:t>
            </a:r>
            <a:r>
              <a:rPr lang="pt-BR" b="0" i="0" u="none" strike="noStrike" dirty="0">
                <a:solidFill>
                  <a:schemeClr val="bg1"/>
                </a:solidFill>
                <a:effectLst/>
                <a:latin typeface="Arial" panose="020B0604020202020204" pitchFamily="34" charset="0"/>
              </a:rPr>
              <a:t>lógica booliana</a:t>
            </a:r>
            <a:r>
              <a:rPr lang="pt-BR" b="0" i="0" dirty="0">
                <a:solidFill>
                  <a:schemeClr val="bg1"/>
                </a:solidFill>
                <a:effectLst/>
                <a:latin typeface="Arial" panose="020B0604020202020204" pitchFamily="34" charset="0"/>
              </a:rPr>
              <a:t>. Em computação, chama-se um dígito binário (0 ou 1) de </a:t>
            </a:r>
            <a:r>
              <a:rPr lang="pt-BR" b="0" i="1" u="none" strike="noStrike" dirty="0">
                <a:solidFill>
                  <a:schemeClr val="bg1"/>
                </a:solidFill>
                <a:effectLst/>
                <a:latin typeface="Arial" panose="020B0604020202020204" pitchFamily="34" charset="0"/>
              </a:rPr>
              <a:t>bit</a:t>
            </a:r>
            <a:r>
              <a:rPr lang="pt-BR" b="0" i="0" dirty="0">
                <a:solidFill>
                  <a:schemeClr val="bg1"/>
                </a:solidFill>
                <a:effectLst/>
                <a:latin typeface="Arial" panose="020B0604020202020204" pitchFamily="34" charset="0"/>
              </a:rPr>
              <a:t>, que vem do </a:t>
            </a:r>
            <a:r>
              <a:rPr lang="pt-BR" b="0" i="0" u="none" strike="noStrike" dirty="0">
                <a:solidFill>
                  <a:schemeClr val="bg1"/>
                </a:solidFill>
                <a:effectLst/>
                <a:latin typeface="Arial" panose="020B0604020202020204" pitchFamily="34" charset="0"/>
              </a:rPr>
              <a:t>inglês</a:t>
            </a:r>
            <a:r>
              <a:rPr lang="pt-BR" b="0" i="0" dirty="0">
                <a:solidFill>
                  <a:schemeClr val="bg1"/>
                </a:solidFill>
                <a:effectLst/>
                <a:latin typeface="Arial" panose="020B0604020202020204" pitchFamily="34" charset="0"/>
              </a:rPr>
              <a:t> </a:t>
            </a:r>
            <a:r>
              <a:rPr lang="pt-BR" b="1" i="1" dirty="0" err="1">
                <a:solidFill>
                  <a:schemeClr val="bg1"/>
                </a:solidFill>
                <a:effectLst/>
                <a:latin typeface="Arial" panose="020B0604020202020204" pitchFamily="34" charset="0"/>
              </a:rPr>
              <a:t>Bi</a:t>
            </a:r>
            <a:r>
              <a:rPr lang="pt-BR" b="0" i="1" dirty="0" err="1">
                <a:solidFill>
                  <a:schemeClr val="bg1"/>
                </a:solidFill>
                <a:effectLst/>
                <a:latin typeface="Arial" panose="020B0604020202020204" pitchFamily="34" charset="0"/>
              </a:rPr>
              <a:t>nary</a:t>
            </a:r>
            <a:r>
              <a:rPr lang="pt-BR" b="0" i="1" dirty="0">
                <a:solidFill>
                  <a:schemeClr val="bg1"/>
                </a:solidFill>
                <a:effectLst/>
                <a:latin typeface="Arial" panose="020B0604020202020204" pitchFamily="34" charset="0"/>
              </a:rPr>
              <a:t> </a:t>
            </a:r>
            <a:r>
              <a:rPr lang="pt-BR" b="0" i="1" dirty="0" err="1">
                <a:solidFill>
                  <a:schemeClr val="bg1"/>
                </a:solidFill>
                <a:effectLst/>
                <a:latin typeface="Arial" panose="020B0604020202020204" pitchFamily="34" charset="0"/>
              </a:rPr>
              <a:t>Digi</a:t>
            </a:r>
            <a:r>
              <a:rPr lang="pt-BR" b="1" i="1" dirty="0" err="1">
                <a:solidFill>
                  <a:schemeClr val="bg1"/>
                </a:solidFill>
                <a:effectLst/>
                <a:latin typeface="Arial" panose="020B0604020202020204" pitchFamily="34" charset="0"/>
              </a:rPr>
              <a:t>t</a:t>
            </a:r>
            <a:r>
              <a:rPr lang="pt-BR" b="0" i="0" dirty="0">
                <a:solidFill>
                  <a:schemeClr val="bg1"/>
                </a:solidFill>
                <a:effectLst/>
                <a:latin typeface="Arial" panose="020B0604020202020204" pitchFamily="34" charset="0"/>
              </a:rPr>
              <a:t>. Um agrupamento de 8 bits corresponde a um </a:t>
            </a:r>
            <a:r>
              <a:rPr lang="pt-BR" b="0" i="0" u="none" strike="noStrike" dirty="0">
                <a:solidFill>
                  <a:schemeClr val="bg1"/>
                </a:solidFill>
                <a:effectLst/>
                <a:latin typeface="Arial" panose="020B0604020202020204" pitchFamily="34" charset="0"/>
                <a:hlinkClick r:id="rId2" tooltip="Byte"/>
              </a:rPr>
              <a:t>byte</a:t>
            </a:r>
            <a:r>
              <a:rPr lang="pt-BR" b="0" i="0" dirty="0">
                <a:solidFill>
                  <a:schemeClr val="bg1"/>
                </a:solidFill>
                <a:effectLst/>
                <a:latin typeface="Arial" panose="020B0604020202020204" pitchFamily="34" charset="0"/>
              </a:rPr>
              <a:t> (</a:t>
            </a:r>
            <a:r>
              <a:rPr lang="pt-BR" b="1" i="1" dirty="0" err="1">
                <a:solidFill>
                  <a:schemeClr val="bg1"/>
                </a:solidFill>
                <a:effectLst/>
                <a:latin typeface="Arial" panose="020B0604020202020204" pitchFamily="34" charset="0"/>
              </a:rPr>
              <a:t>B</a:t>
            </a:r>
            <a:r>
              <a:rPr lang="pt-BR" b="0" i="1" dirty="0" err="1">
                <a:solidFill>
                  <a:schemeClr val="bg1"/>
                </a:solidFill>
                <a:effectLst/>
                <a:latin typeface="Arial" panose="020B0604020202020204" pitchFamily="34" charset="0"/>
              </a:rPr>
              <a:t>inar</a:t>
            </a:r>
            <a:r>
              <a:rPr lang="pt-BR" b="1" i="1" dirty="0" err="1">
                <a:solidFill>
                  <a:schemeClr val="bg1"/>
                </a:solidFill>
                <a:effectLst/>
                <a:latin typeface="Arial" panose="020B0604020202020204" pitchFamily="34" charset="0"/>
              </a:rPr>
              <a:t>y</a:t>
            </a:r>
            <a:r>
              <a:rPr lang="pt-BR" b="0" i="1" dirty="0">
                <a:solidFill>
                  <a:schemeClr val="bg1"/>
                </a:solidFill>
                <a:effectLst/>
                <a:latin typeface="Arial" panose="020B0604020202020204" pitchFamily="34" charset="0"/>
              </a:rPr>
              <a:t> </a:t>
            </a:r>
            <a:r>
              <a:rPr lang="pt-BR" b="1" i="1" dirty="0" err="1">
                <a:solidFill>
                  <a:schemeClr val="bg1"/>
                </a:solidFill>
                <a:effectLst/>
                <a:latin typeface="Arial" panose="020B0604020202020204" pitchFamily="34" charset="0"/>
              </a:rPr>
              <a:t>Te</a:t>
            </a:r>
            <a:r>
              <a:rPr lang="pt-BR" b="0" i="1" dirty="0" err="1">
                <a:solidFill>
                  <a:schemeClr val="bg1"/>
                </a:solidFill>
                <a:effectLst/>
                <a:latin typeface="Arial" panose="020B0604020202020204" pitchFamily="34" charset="0"/>
              </a:rPr>
              <a:t>rm</a:t>
            </a:r>
            <a:r>
              <a:rPr lang="pt-BR" b="0" i="0" dirty="0">
                <a:solidFill>
                  <a:schemeClr val="bg1"/>
                </a:solidFill>
                <a:effectLst/>
                <a:latin typeface="Arial" panose="020B0604020202020204" pitchFamily="34" charset="0"/>
              </a:rPr>
              <a:t>). </a:t>
            </a:r>
            <a:endParaRPr lang="pt-BR" b="0" i="0" dirty="0">
              <a:solidFill>
                <a:schemeClr val="bg1"/>
              </a:solidFill>
              <a:effectLst/>
              <a:latin typeface="Arial" panose="020B0604020202020204" pitchFamily="34" charset="0"/>
            </a:endParaRPr>
          </a:p>
          <a:p>
            <a:pPr marL="742950" lvl="1" indent="-285750">
              <a:lnSpc>
                <a:spcPct val="150000"/>
              </a:lnSpc>
              <a:buFont typeface="Arial" panose="020B0604020202020204" pitchFamily="34" charset="0"/>
              <a:buChar char="•"/>
            </a:pPr>
            <a:endParaRPr lang="pt-BR" b="1" dirty="0">
              <a:solidFill>
                <a:schemeClr val="bg1"/>
              </a:solidFill>
            </a:endParaRPr>
          </a:p>
          <a:p>
            <a:pPr lvl="2">
              <a:lnSpc>
                <a:spcPct val="150000"/>
              </a:lnSpc>
            </a:pPr>
            <a:endParaRPr lang="pt-BR" b="1"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err="1"/>
              <a:t>Summary</a:t>
            </a:r>
            <a:endParaRPr lang="pt-BR" sz="2800" b="1" dirty="0"/>
          </a:p>
          <a:p>
            <a:r>
              <a:rPr lang="pt-BR" sz="2800" b="1" dirty="0"/>
              <a:t>	Lógica de Programação |  </a:t>
            </a:r>
            <a:r>
              <a:rPr lang="pt-BR" sz="2800" b="1" dirty="0" err="1"/>
              <a:t>logic</a:t>
            </a:r>
            <a:r>
              <a:rPr lang="pt-BR" sz="2800" b="1" dirty="0"/>
              <a:t> </a:t>
            </a:r>
            <a:r>
              <a:rPr lang="pt-BR" sz="2800" b="1" dirty="0" err="1"/>
              <a:t>programming</a:t>
            </a:r>
            <a:endParaRPr lang="pt-BR" sz="2800" b="1" dirty="0"/>
          </a:p>
          <a:p>
            <a:endParaRPr lang="pt-BR" sz="2800" b="1" dirty="0"/>
          </a:p>
          <a:p>
            <a:pPr marL="285750" indent="-285750">
              <a:lnSpc>
                <a:spcPct val="150000"/>
              </a:lnSpc>
              <a:buFont typeface="Arial" panose="020B0604020202020204" pitchFamily="34" charset="0"/>
              <a:buChar char="•"/>
            </a:pPr>
            <a:r>
              <a:rPr lang="pt-BR" dirty="0"/>
              <a:t>Arquitetura:</a:t>
            </a:r>
            <a:endParaRPr lang="pt-BR" dirty="0"/>
          </a:p>
          <a:p>
            <a:pPr marL="742950" lvl="1" indent="-285750">
              <a:lnSpc>
                <a:spcPct val="150000"/>
              </a:lnSpc>
              <a:buFont typeface="Arial" panose="020B0604020202020204" pitchFamily="34" charset="0"/>
              <a:buChar char="•"/>
            </a:pPr>
            <a:r>
              <a:rPr lang="pt-BR" dirty="0"/>
              <a:t>Modelo de computação</a:t>
            </a:r>
            <a:endParaRPr lang="pt-BR" dirty="0"/>
          </a:p>
          <a:p>
            <a:pPr marL="742950" lvl="1" indent="-285750">
              <a:lnSpc>
                <a:spcPct val="150000"/>
              </a:lnSpc>
              <a:buFont typeface="Arial" panose="020B0604020202020204" pitchFamily="34" charset="0"/>
              <a:buChar char="•"/>
            </a:pPr>
            <a:r>
              <a:rPr lang="pt-BR" dirty="0"/>
              <a:t>Arquitetura de von Neumann</a:t>
            </a:r>
            <a:endParaRPr lang="pt-BR" dirty="0"/>
          </a:p>
          <a:p>
            <a:pPr marL="742950" lvl="1" indent="-285750">
              <a:lnSpc>
                <a:spcPct val="150000"/>
              </a:lnSpc>
              <a:buFont typeface="Arial" panose="020B0604020202020204" pitchFamily="34" charset="0"/>
              <a:buChar char="•"/>
            </a:pPr>
            <a:r>
              <a:rPr lang="pt-BR" dirty="0"/>
              <a:t>Desvantagens da arquitetura de von Neumann</a:t>
            </a:r>
            <a:endParaRPr lang="pt-BR" dirty="0"/>
          </a:p>
          <a:p>
            <a:pPr marL="285750" indent="-285750">
              <a:lnSpc>
                <a:spcPct val="150000"/>
              </a:lnSpc>
              <a:buFont typeface="Arial" panose="020B0604020202020204" pitchFamily="34" charset="0"/>
              <a:buChar char="•"/>
            </a:pPr>
            <a:r>
              <a:rPr lang="pt-BR" dirty="0"/>
              <a:t>Elementos de um computador:</a:t>
            </a:r>
            <a:endParaRPr lang="pt-BR" dirty="0"/>
          </a:p>
          <a:p>
            <a:pPr marL="742950" lvl="1" indent="-285750">
              <a:lnSpc>
                <a:spcPct val="150000"/>
              </a:lnSpc>
              <a:buFont typeface="Arial" panose="020B0604020202020204" pitchFamily="34" charset="0"/>
              <a:buChar char="•"/>
            </a:pPr>
            <a:r>
              <a:rPr lang="pt-BR" dirty="0"/>
              <a:t>Periféricos</a:t>
            </a:r>
            <a:endParaRPr lang="pt-BR" dirty="0"/>
          </a:p>
          <a:p>
            <a:pPr marL="742950" lvl="1" indent="-285750">
              <a:lnSpc>
                <a:spcPct val="150000"/>
              </a:lnSpc>
              <a:buFont typeface="Arial" panose="020B0604020202020204" pitchFamily="34" charset="0"/>
              <a:buChar char="•"/>
            </a:pPr>
            <a:r>
              <a:rPr lang="pt-BR" dirty="0"/>
              <a:t>Componentes</a:t>
            </a:r>
            <a:endParaRPr lang="pt-BR" dirty="0"/>
          </a:p>
          <a:p>
            <a:pPr marL="742950" lvl="1" indent="-285750">
              <a:lnSpc>
                <a:spcPct val="150000"/>
              </a:lnSpc>
              <a:buFont typeface="Arial" panose="020B0604020202020204" pitchFamily="34" charset="0"/>
              <a:buChar char="•"/>
            </a:pPr>
            <a:endParaRPr lang="pt-B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Estrutura de um programa:</a:t>
            </a:r>
            <a:endParaRPr lang="pt-BR" b="1" dirty="0">
              <a:solidFill>
                <a:schemeClr val="bg1"/>
              </a:solidFill>
            </a:endParaRPr>
          </a:p>
          <a:p>
            <a:pPr marL="742950" lvl="1" indent="-285750">
              <a:lnSpc>
                <a:spcPct val="150000"/>
              </a:lnSpc>
              <a:buFont typeface="Arial" panose="020B0604020202020204" pitchFamily="34" charset="0"/>
              <a:buChar char="•"/>
            </a:pPr>
            <a:r>
              <a:rPr lang="pt-BR" b="1" dirty="0">
                <a:solidFill>
                  <a:schemeClr val="bg1"/>
                </a:solidFill>
              </a:rPr>
              <a:t>Código Binário</a:t>
            </a:r>
            <a:endParaRPr lang="pt-BR" b="1" dirty="0">
              <a:solidFill>
                <a:schemeClr val="bg1"/>
              </a:solidFill>
            </a:endParaRPr>
          </a:p>
          <a:p>
            <a:pPr lvl="2" algn="just">
              <a:lnSpc>
                <a:spcPct val="150000"/>
              </a:lnSpc>
            </a:pPr>
            <a:r>
              <a:rPr lang="pt-BR" b="0" i="0" dirty="0">
                <a:solidFill>
                  <a:schemeClr val="bg1"/>
                </a:solidFill>
                <a:effectLst/>
                <a:latin typeface="Arial" panose="020B0604020202020204" pitchFamily="34" charset="0"/>
              </a:rPr>
              <a:t>Cálculo de conversão de decimal para binário e de binário para decimal:</a:t>
            </a:r>
            <a:endParaRPr lang="pt-BR" b="0" i="0" dirty="0">
              <a:solidFill>
                <a:schemeClr val="bg1"/>
              </a:solidFill>
              <a:effectLst/>
              <a:latin typeface="Arial" panose="020B0604020202020204" pitchFamily="34" charset="0"/>
            </a:endParaRPr>
          </a:p>
          <a:p>
            <a:pPr lvl="2" algn="just">
              <a:lnSpc>
                <a:spcPct val="150000"/>
              </a:lnSpc>
            </a:pPr>
            <a:r>
              <a:rPr lang="pt-BR" dirty="0">
                <a:solidFill>
                  <a:schemeClr val="bg1"/>
                </a:solidFill>
                <a:latin typeface="Arial" panose="020B0604020202020204" pitchFamily="34" charset="0"/>
              </a:rPr>
              <a:t>	decimal para binário devemos dividir o decimal por 2 até que o quociente seja 	zero. Logo pegamos o resto da divisão pegando os números de forma inversa.</a:t>
            </a:r>
            <a:endParaRPr lang="pt-BR" dirty="0">
              <a:solidFill>
                <a:schemeClr val="bg1"/>
              </a:solidFill>
              <a:latin typeface="Arial" panose="020B0604020202020204" pitchFamily="34" charset="0"/>
            </a:endParaRPr>
          </a:p>
          <a:p>
            <a:pPr marL="742950" lvl="1" indent="-285750" algn="just">
              <a:lnSpc>
                <a:spcPct val="150000"/>
              </a:lnSpc>
              <a:buFont typeface="Arial" panose="020B0604020202020204" pitchFamily="34" charset="0"/>
              <a:buChar char="•"/>
            </a:pPr>
            <a:r>
              <a:rPr lang="pt-BR" b="0" i="0" dirty="0">
                <a:solidFill>
                  <a:schemeClr val="bg1"/>
                </a:solidFill>
                <a:effectLst/>
                <a:latin typeface="Arial" panose="020B0604020202020204" pitchFamily="34" charset="0"/>
              </a:rPr>
              <a:t>Código Hexadecimal:</a:t>
            </a:r>
            <a:endParaRPr lang="pt-BR" b="0" i="0" dirty="0">
              <a:solidFill>
                <a:schemeClr val="bg1"/>
              </a:solidFill>
              <a:effectLst/>
              <a:latin typeface="Arial" panose="020B0604020202020204" pitchFamily="34" charset="0"/>
            </a:endParaRPr>
          </a:p>
          <a:p>
            <a:pPr marL="1200150" lvl="2" indent="-285750" algn="just">
              <a:lnSpc>
                <a:spcPct val="150000"/>
              </a:lnSpc>
              <a:buFont typeface="Arial" panose="020B0604020202020204" pitchFamily="34" charset="0"/>
              <a:buChar char="•"/>
            </a:pPr>
            <a:r>
              <a:rPr lang="pt-BR" b="0" i="0" dirty="0">
                <a:solidFill>
                  <a:schemeClr val="bg1"/>
                </a:solidFill>
                <a:effectLst/>
                <a:latin typeface="Arial" panose="020B0604020202020204" pitchFamily="34" charset="0"/>
              </a:rPr>
              <a:t>O </a:t>
            </a:r>
            <a:r>
              <a:rPr lang="pt-BR" b="1" i="0" dirty="0">
                <a:solidFill>
                  <a:schemeClr val="bg1"/>
                </a:solidFill>
                <a:effectLst/>
                <a:latin typeface="Arial" panose="020B0604020202020204" pitchFamily="34" charset="0"/>
              </a:rPr>
              <a:t>sistema hexadecimal</a:t>
            </a:r>
            <a:r>
              <a:rPr lang="pt-BR" b="0" i="0" dirty="0">
                <a:solidFill>
                  <a:schemeClr val="bg1"/>
                </a:solidFill>
                <a:effectLst/>
                <a:latin typeface="Arial" panose="020B0604020202020204" pitchFamily="34" charset="0"/>
              </a:rPr>
              <a:t> é um </a:t>
            </a:r>
            <a:r>
              <a:rPr lang="pt-BR" b="0" i="0" u="none" strike="noStrike" dirty="0">
                <a:solidFill>
                  <a:schemeClr val="bg1"/>
                </a:solidFill>
                <a:effectLst/>
                <a:latin typeface="Arial" panose="020B0604020202020204" pitchFamily="34" charset="0"/>
              </a:rPr>
              <a:t>sistema de numeração</a:t>
            </a:r>
            <a:r>
              <a:rPr lang="pt-BR" b="0" i="0" dirty="0">
                <a:solidFill>
                  <a:schemeClr val="bg1"/>
                </a:solidFill>
                <a:effectLst/>
                <a:latin typeface="Arial" panose="020B0604020202020204" pitchFamily="34" charset="0"/>
              </a:rPr>
              <a:t> posicional que representa os números </a:t>
            </a:r>
            <a:r>
              <a:rPr lang="pt-BR" b="1" i="0" dirty="0">
                <a:solidFill>
                  <a:schemeClr val="bg1"/>
                </a:solidFill>
                <a:effectLst/>
                <a:latin typeface="Arial" panose="020B0604020202020204" pitchFamily="34" charset="0"/>
              </a:rPr>
              <a:t>em base 16</a:t>
            </a:r>
            <a:r>
              <a:rPr lang="pt-BR" b="0" i="0" dirty="0">
                <a:solidFill>
                  <a:schemeClr val="bg1"/>
                </a:solidFill>
                <a:effectLst/>
                <a:latin typeface="Arial" panose="020B0604020202020204" pitchFamily="34" charset="0"/>
              </a:rPr>
              <a:t>, portanto empregando 16 símbolos.</a:t>
            </a:r>
            <a:endParaRPr lang="pt-BR" b="0" i="0" dirty="0">
              <a:solidFill>
                <a:schemeClr val="bg1"/>
              </a:solidFill>
              <a:effectLst/>
              <a:latin typeface="Arial" panose="020B0604020202020204" pitchFamily="34" charset="0"/>
            </a:endParaRPr>
          </a:p>
          <a:p>
            <a:pPr marL="1200150" lvl="2" indent="-285750" algn="just">
              <a:lnSpc>
                <a:spcPct val="150000"/>
              </a:lnSpc>
              <a:buFont typeface="Arial" panose="020B0604020202020204" pitchFamily="34" charset="0"/>
              <a:buChar char="•"/>
            </a:pPr>
            <a:endParaRPr lang="pt-BR" b="0" i="0" dirty="0">
              <a:solidFill>
                <a:schemeClr val="bg1"/>
              </a:solidFill>
              <a:effectLst/>
              <a:latin typeface="Arial" panose="020B0604020202020204" pitchFamily="34" charset="0"/>
            </a:endParaRPr>
          </a:p>
          <a:p>
            <a:pPr marL="742950" lvl="1" indent="-285750">
              <a:lnSpc>
                <a:spcPct val="150000"/>
              </a:lnSpc>
              <a:buFont typeface="Arial" panose="020B0604020202020204" pitchFamily="34" charset="0"/>
              <a:buChar char="•"/>
            </a:pPr>
            <a:endParaRPr lang="pt-BR" b="1" dirty="0">
              <a:solidFill>
                <a:schemeClr val="bg1"/>
              </a:solidFill>
            </a:endParaRPr>
          </a:p>
          <a:p>
            <a:pPr lvl="2">
              <a:lnSpc>
                <a:spcPct val="150000"/>
              </a:lnSpc>
            </a:pPr>
            <a:endParaRPr lang="pt-BR" b="1" dirty="0">
              <a:solidFill>
                <a:schemeClr val="bg1"/>
              </a:solidFill>
            </a:endParaRPr>
          </a:p>
        </p:txBody>
      </p:sp>
      <p:pic>
        <p:nvPicPr>
          <p:cNvPr id="8" name="Gráfico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72762" y="5339750"/>
            <a:ext cx="7084626" cy="456207"/>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Estrutura de um programa:</a:t>
            </a:r>
            <a:endParaRPr lang="pt-BR" b="1" dirty="0">
              <a:solidFill>
                <a:schemeClr val="bg1"/>
              </a:solidFill>
            </a:endParaRPr>
          </a:p>
          <a:p>
            <a:pPr marL="742950" lvl="1" indent="-285750">
              <a:lnSpc>
                <a:spcPct val="150000"/>
              </a:lnSpc>
              <a:buFont typeface="Arial" panose="020B0604020202020204" pitchFamily="34" charset="0"/>
              <a:buChar char="•"/>
            </a:pPr>
            <a:r>
              <a:rPr lang="pt-BR" b="1" dirty="0">
                <a:solidFill>
                  <a:schemeClr val="bg1"/>
                </a:solidFill>
              </a:rPr>
              <a:t>Octal</a:t>
            </a:r>
            <a:endParaRPr lang="pt-BR" b="1" dirty="0">
              <a:solidFill>
                <a:schemeClr val="bg1"/>
              </a:solidFill>
            </a:endParaRPr>
          </a:p>
          <a:p>
            <a:pPr lvl="2"/>
            <a:r>
              <a:rPr lang="pt-BR" b="1" i="0" dirty="0">
                <a:solidFill>
                  <a:schemeClr val="bg1"/>
                </a:solidFill>
                <a:effectLst/>
                <a:latin typeface="Arial" panose="020B0604020202020204" pitchFamily="34" charset="0"/>
              </a:rPr>
              <a:t>Sistema Octal</a:t>
            </a:r>
            <a:r>
              <a:rPr lang="pt-BR" b="0" i="0" dirty="0">
                <a:solidFill>
                  <a:schemeClr val="bg1"/>
                </a:solidFill>
                <a:effectLst/>
                <a:latin typeface="Arial" panose="020B0604020202020204" pitchFamily="34" charset="0"/>
              </a:rPr>
              <a:t> é um </a:t>
            </a:r>
            <a:r>
              <a:rPr lang="pt-BR" b="0" i="0" u="none" strike="noStrike" dirty="0">
                <a:solidFill>
                  <a:schemeClr val="bg1"/>
                </a:solidFill>
                <a:effectLst/>
                <a:latin typeface="Arial" panose="020B0604020202020204" pitchFamily="34" charset="0"/>
              </a:rPr>
              <a:t>sistema de numeração</a:t>
            </a:r>
            <a:r>
              <a:rPr lang="pt-BR" b="0" i="0" dirty="0">
                <a:solidFill>
                  <a:schemeClr val="bg1"/>
                </a:solidFill>
                <a:effectLst/>
                <a:latin typeface="Arial" panose="020B0604020202020204" pitchFamily="34" charset="0"/>
              </a:rPr>
              <a:t> cuja base é 8, ou seja, utiliza 8 símbolos para a representação de quantidade. No ocidente, estes símbolos são os </a:t>
            </a:r>
            <a:r>
              <a:rPr lang="pt-BR" b="0" i="0" u="none" strike="noStrike" dirty="0">
                <a:solidFill>
                  <a:schemeClr val="bg1"/>
                </a:solidFill>
                <a:effectLst/>
                <a:latin typeface="Arial" panose="020B0604020202020204" pitchFamily="34" charset="0"/>
              </a:rPr>
              <a:t>algarismos arábicos</a:t>
            </a:r>
            <a:r>
              <a:rPr lang="pt-BR" b="0" i="0" dirty="0">
                <a:solidFill>
                  <a:schemeClr val="bg1"/>
                </a:solidFill>
                <a:effectLst/>
                <a:latin typeface="Arial" panose="020B0604020202020204" pitchFamily="34" charset="0"/>
              </a:rPr>
              <a:t>.</a:t>
            </a:r>
            <a:endParaRPr lang="pt-BR" b="0" i="0" dirty="0">
              <a:solidFill>
                <a:schemeClr val="bg1"/>
              </a:solidFill>
              <a:effectLst/>
              <a:latin typeface="Arial" panose="020B0604020202020204" pitchFamily="34" charset="0"/>
            </a:endParaRPr>
          </a:p>
          <a:p>
            <a:pPr lvl="2"/>
            <a:r>
              <a:rPr lang="pt-BR" b="0" i="0" dirty="0">
                <a:solidFill>
                  <a:schemeClr val="bg1"/>
                </a:solidFill>
                <a:effectLst/>
                <a:latin typeface="Arial" panose="020B0604020202020204" pitchFamily="34" charset="0"/>
              </a:rPr>
              <a:t>O octal foi muito utilizado em informática como uma alternativa mais compacta ao </a:t>
            </a:r>
            <a:r>
              <a:rPr lang="pt-BR" b="0" i="0" u="none" strike="noStrike" dirty="0">
                <a:solidFill>
                  <a:schemeClr val="bg1"/>
                </a:solidFill>
                <a:effectLst/>
                <a:latin typeface="Arial" panose="020B0604020202020204" pitchFamily="34" charset="0"/>
              </a:rPr>
              <a:t>binário</a:t>
            </a:r>
            <a:r>
              <a:rPr lang="pt-BR" b="0" i="0" dirty="0">
                <a:solidFill>
                  <a:schemeClr val="bg1"/>
                </a:solidFill>
                <a:effectLst/>
                <a:latin typeface="Arial" panose="020B0604020202020204" pitchFamily="34" charset="0"/>
              </a:rPr>
              <a:t> na programação em </a:t>
            </a:r>
            <a:r>
              <a:rPr lang="pt-BR" b="0" i="0" u="none" strike="noStrike" dirty="0">
                <a:solidFill>
                  <a:schemeClr val="bg1"/>
                </a:solidFill>
                <a:effectLst/>
                <a:latin typeface="Arial" panose="020B0604020202020204" pitchFamily="34" charset="0"/>
              </a:rPr>
              <a:t>linguagem de máquina</a:t>
            </a:r>
            <a:r>
              <a:rPr lang="pt-BR" b="0" i="0" dirty="0">
                <a:solidFill>
                  <a:schemeClr val="bg1"/>
                </a:solidFill>
                <a:effectLst/>
                <a:latin typeface="Arial" panose="020B0604020202020204" pitchFamily="34" charset="0"/>
              </a:rPr>
              <a:t>. Hoje, o </a:t>
            </a:r>
            <a:r>
              <a:rPr lang="pt-BR" b="0" i="0" u="none" strike="noStrike" dirty="0">
                <a:solidFill>
                  <a:schemeClr val="bg1"/>
                </a:solidFill>
                <a:effectLst/>
                <a:latin typeface="Arial" panose="020B0604020202020204" pitchFamily="34" charset="0"/>
              </a:rPr>
              <a:t>sistema hexadecimal</a:t>
            </a:r>
            <a:r>
              <a:rPr lang="pt-BR" b="0" i="0" dirty="0">
                <a:solidFill>
                  <a:schemeClr val="bg1"/>
                </a:solidFill>
                <a:effectLst/>
                <a:latin typeface="Arial" panose="020B0604020202020204" pitchFamily="34" charset="0"/>
              </a:rPr>
              <a:t> é mais utilizado como alternativa ao binário.</a:t>
            </a:r>
            <a:endParaRPr lang="pt-BR" b="0" i="0" dirty="0">
              <a:solidFill>
                <a:schemeClr val="bg1"/>
              </a:solidFill>
              <a:effectLst/>
              <a:latin typeface="Arial" panose="020B0604020202020204" pitchFamily="34" charset="0"/>
            </a:endParaRPr>
          </a:p>
          <a:p>
            <a:pPr marL="742950" lvl="1" indent="-285750" algn="just">
              <a:lnSpc>
                <a:spcPct val="150000"/>
              </a:lnSpc>
              <a:buFont typeface="Arial" panose="020B0604020202020204" pitchFamily="34" charset="0"/>
              <a:buChar char="•"/>
            </a:pPr>
            <a:r>
              <a:rPr lang="pt-BR" b="0" i="0" dirty="0">
                <a:solidFill>
                  <a:schemeClr val="bg1"/>
                </a:solidFill>
                <a:effectLst/>
                <a:latin typeface="Arial" panose="020B0604020202020204" pitchFamily="34" charset="0"/>
              </a:rPr>
              <a:t>Decimal</a:t>
            </a:r>
            <a:endParaRPr lang="pt-BR" b="0" i="0" dirty="0">
              <a:solidFill>
                <a:schemeClr val="bg1"/>
              </a:solidFill>
              <a:effectLst/>
              <a:latin typeface="Arial" panose="020B0604020202020204" pitchFamily="34" charset="0"/>
            </a:endParaRPr>
          </a:p>
          <a:p>
            <a:pPr lvl="2" algn="just">
              <a:lnSpc>
                <a:spcPct val="150000"/>
              </a:lnSpc>
            </a:pPr>
            <a:r>
              <a:rPr lang="pt-BR" sz="1600" b="0" i="0" dirty="0">
                <a:solidFill>
                  <a:schemeClr val="bg1"/>
                </a:solidFill>
                <a:effectLst/>
                <a:latin typeface="Arial" panose="020B0604020202020204" pitchFamily="34" charset="0"/>
              </a:rPr>
              <a:t>O </a:t>
            </a:r>
            <a:r>
              <a:rPr lang="pt-BR" sz="1600" b="1" i="0" dirty="0">
                <a:solidFill>
                  <a:schemeClr val="bg1"/>
                </a:solidFill>
                <a:effectLst/>
                <a:latin typeface="Arial" panose="020B0604020202020204" pitchFamily="34" charset="0"/>
              </a:rPr>
              <a:t>sistema decimal</a:t>
            </a:r>
            <a:r>
              <a:rPr lang="pt-BR" sz="1600" b="0" i="0" dirty="0">
                <a:solidFill>
                  <a:schemeClr val="bg1"/>
                </a:solidFill>
                <a:effectLst/>
                <a:latin typeface="Arial" panose="020B0604020202020204" pitchFamily="34" charset="0"/>
              </a:rPr>
              <a:t> é um </a:t>
            </a:r>
            <a:r>
              <a:rPr lang="pt-BR" sz="1600" b="0" i="0" u="none" strike="noStrike" dirty="0">
                <a:solidFill>
                  <a:schemeClr val="bg1"/>
                </a:solidFill>
                <a:effectLst/>
                <a:latin typeface="Arial" panose="020B0604020202020204" pitchFamily="34" charset="0"/>
              </a:rPr>
              <a:t>sistema de numeração de posição</a:t>
            </a:r>
            <a:r>
              <a:rPr lang="pt-BR" sz="1600" b="0" i="0" dirty="0">
                <a:solidFill>
                  <a:schemeClr val="bg1"/>
                </a:solidFill>
                <a:effectLst/>
                <a:latin typeface="Arial" panose="020B0604020202020204" pitchFamily="34" charset="0"/>
              </a:rPr>
              <a:t> que utiliza a </a:t>
            </a:r>
            <a:r>
              <a:rPr lang="pt-BR" sz="1600" b="0" i="0" u="none" strike="noStrike" dirty="0">
                <a:solidFill>
                  <a:schemeClr val="bg1"/>
                </a:solidFill>
                <a:effectLst/>
                <a:latin typeface="Arial" panose="020B0604020202020204" pitchFamily="34" charset="0"/>
              </a:rPr>
              <a:t>base</a:t>
            </a:r>
            <a:r>
              <a:rPr lang="pt-BR" sz="1600" b="0" i="0" dirty="0">
                <a:solidFill>
                  <a:schemeClr val="bg1"/>
                </a:solidFill>
                <a:effectLst/>
                <a:latin typeface="Arial" panose="020B0604020202020204" pitchFamily="34" charset="0"/>
              </a:rPr>
              <a:t> </a:t>
            </a:r>
            <a:r>
              <a:rPr lang="pt-BR" sz="1600" b="0" i="0" u="none" strike="noStrike" dirty="0">
                <a:solidFill>
                  <a:schemeClr val="bg1"/>
                </a:solidFill>
                <a:effectLst/>
                <a:latin typeface="Arial" panose="020B0604020202020204" pitchFamily="34" charset="0"/>
              </a:rPr>
              <a:t>dez</a:t>
            </a:r>
            <a:r>
              <a:rPr lang="pt-BR" sz="1600" b="0" i="0" dirty="0">
                <a:solidFill>
                  <a:schemeClr val="bg1"/>
                </a:solidFill>
                <a:effectLst/>
                <a:latin typeface="Arial" panose="020B0604020202020204" pitchFamily="34" charset="0"/>
              </a:rPr>
              <a:t>.</a:t>
            </a:r>
            <a:endParaRPr lang="pt-BR" sz="1600" dirty="0">
              <a:solidFill>
                <a:schemeClr val="bg1"/>
              </a:solidFill>
              <a:latin typeface="Arial" panose="020B0604020202020204" pitchFamily="34" charset="0"/>
            </a:endParaRPr>
          </a:p>
          <a:p>
            <a:pPr lvl="2"/>
            <a:r>
              <a:rPr lang="pt-BR" sz="1600" b="0" i="0" dirty="0">
                <a:solidFill>
                  <a:schemeClr val="bg1"/>
                </a:solidFill>
                <a:effectLst/>
                <a:latin typeface="Arial" panose="020B0604020202020204" pitchFamily="34" charset="0"/>
              </a:rPr>
              <a:t>Um </a:t>
            </a:r>
            <a:r>
              <a:rPr lang="pt-BR" sz="1600" b="0" i="0" u="none" strike="noStrike" dirty="0">
                <a:solidFill>
                  <a:schemeClr val="bg1"/>
                </a:solidFill>
                <a:effectLst/>
                <a:latin typeface="Arial" panose="020B0604020202020204" pitchFamily="34" charset="0"/>
              </a:rPr>
              <a:t>sistema de numeração</a:t>
            </a:r>
            <a:r>
              <a:rPr lang="pt-BR" sz="1600" b="0" i="0" dirty="0">
                <a:solidFill>
                  <a:schemeClr val="bg1"/>
                </a:solidFill>
                <a:effectLst/>
                <a:latin typeface="Arial" panose="020B0604020202020204" pitchFamily="34" charset="0"/>
              </a:rPr>
              <a:t> é um conjunto de princípios constituindo o artifício lógico de classificação em grupos e subgrupos das unidades que formam os números. A </a:t>
            </a:r>
            <a:r>
              <a:rPr lang="pt-BR" sz="1600" b="0" i="0" u="none" strike="noStrike" dirty="0">
                <a:solidFill>
                  <a:schemeClr val="bg1"/>
                </a:solidFill>
                <a:effectLst/>
                <a:latin typeface="Arial" panose="020B0604020202020204" pitchFamily="34" charset="0"/>
              </a:rPr>
              <a:t>base</a:t>
            </a:r>
            <a:r>
              <a:rPr lang="pt-BR" sz="1600" b="0" i="0" dirty="0">
                <a:solidFill>
                  <a:schemeClr val="bg1"/>
                </a:solidFill>
                <a:effectLst/>
                <a:latin typeface="Arial" panose="020B0604020202020204" pitchFamily="34" charset="0"/>
              </a:rPr>
              <a:t> de um sistema de numeração é uma certa quantidade de unidades que deve constituir uma unidade de ordem imediatamente superior. Os sistemas de numeração tem seu nome derivado da sua base, ou seja, o </a:t>
            </a:r>
            <a:r>
              <a:rPr lang="pt-BR" sz="1600" b="0" i="0" u="none" strike="noStrike" dirty="0">
                <a:solidFill>
                  <a:schemeClr val="bg1"/>
                </a:solidFill>
                <a:effectLst/>
                <a:latin typeface="Arial" panose="020B0604020202020204" pitchFamily="34" charset="0"/>
              </a:rPr>
              <a:t>sistema binário</a:t>
            </a:r>
            <a:r>
              <a:rPr lang="pt-BR" sz="1600" b="0" i="0" dirty="0">
                <a:solidFill>
                  <a:schemeClr val="bg1"/>
                </a:solidFill>
                <a:effectLst/>
                <a:latin typeface="Arial" panose="020B0604020202020204" pitchFamily="34" charset="0"/>
              </a:rPr>
              <a:t> tem base </a:t>
            </a:r>
            <a:r>
              <a:rPr lang="pt-BR" sz="1600" b="0" i="0" u="none" strike="noStrike" dirty="0">
                <a:solidFill>
                  <a:schemeClr val="bg1"/>
                </a:solidFill>
                <a:effectLst/>
                <a:latin typeface="Arial" panose="020B0604020202020204" pitchFamily="34" charset="0"/>
              </a:rPr>
              <a:t>dois</a:t>
            </a:r>
            <a:r>
              <a:rPr lang="pt-BR" sz="1600" b="0" i="0" dirty="0">
                <a:solidFill>
                  <a:schemeClr val="bg1"/>
                </a:solidFill>
                <a:effectLst/>
                <a:latin typeface="Arial" panose="020B0604020202020204" pitchFamily="34" charset="0"/>
              </a:rPr>
              <a:t>, o sistema </a:t>
            </a:r>
            <a:r>
              <a:rPr lang="pt-BR" sz="1600" b="0" i="0" dirty="0" err="1">
                <a:solidFill>
                  <a:schemeClr val="bg1"/>
                </a:solidFill>
                <a:effectLst/>
                <a:latin typeface="Arial" panose="020B0604020202020204" pitchFamily="34" charset="0"/>
              </a:rPr>
              <a:t>septimal</a:t>
            </a:r>
            <a:r>
              <a:rPr lang="pt-BR" sz="1600" b="0" i="0" dirty="0">
                <a:solidFill>
                  <a:schemeClr val="bg1"/>
                </a:solidFill>
                <a:effectLst/>
                <a:latin typeface="Arial" panose="020B0604020202020204" pitchFamily="34" charset="0"/>
              </a:rPr>
              <a:t> tem base </a:t>
            </a:r>
            <a:r>
              <a:rPr lang="pt-BR" sz="1600" b="0" i="0" u="none" strike="noStrike" dirty="0">
                <a:solidFill>
                  <a:schemeClr val="bg1"/>
                </a:solidFill>
                <a:effectLst/>
                <a:latin typeface="Arial" panose="020B0604020202020204" pitchFamily="34" charset="0"/>
              </a:rPr>
              <a:t>sete</a:t>
            </a:r>
            <a:r>
              <a:rPr lang="pt-BR" sz="1600" b="0" i="0" dirty="0">
                <a:solidFill>
                  <a:schemeClr val="bg1"/>
                </a:solidFill>
                <a:effectLst/>
                <a:latin typeface="Arial" panose="020B0604020202020204" pitchFamily="34" charset="0"/>
              </a:rPr>
              <a:t> e o decimal tem base </a:t>
            </a:r>
            <a:r>
              <a:rPr lang="pt-BR" sz="1600" b="0" i="0" u="none" strike="noStrike" dirty="0">
                <a:solidFill>
                  <a:schemeClr val="bg1"/>
                </a:solidFill>
                <a:effectLst/>
                <a:latin typeface="Arial" panose="020B0604020202020204" pitchFamily="34" charset="0"/>
              </a:rPr>
              <a:t>dez</a:t>
            </a:r>
            <a:r>
              <a:rPr lang="pt-BR" sz="1600" b="0" i="0" dirty="0">
                <a:solidFill>
                  <a:schemeClr val="bg1"/>
                </a:solidFill>
                <a:effectLst/>
                <a:latin typeface="Arial" panose="020B0604020202020204" pitchFamily="34" charset="0"/>
              </a:rPr>
              <a:t>.</a:t>
            </a:r>
            <a:br>
              <a:rPr lang="pt-BR" dirty="0">
                <a:solidFill>
                  <a:schemeClr val="bg1"/>
                </a:solidFill>
              </a:rPr>
            </a:br>
            <a:endParaRPr lang="pt-BR" b="0" i="0" dirty="0">
              <a:solidFill>
                <a:schemeClr val="bg1"/>
              </a:solidFill>
              <a:effectLst/>
              <a:latin typeface="Arial" panose="020B0604020202020204" pitchFamily="34" charset="0"/>
            </a:endParaRPr>
          </a:p>
          <a:p>
            <a:pPr marL="742950" lvl="1" indent="-285750" algn="just">
              <a:lnSpc>
                <a:spcPct val="150000"/>
              </a:lnSpc>
              <a:buFont typeface="Arial" panose="020B0604020202020204" pitchFamily="34" charset="0"/>
              <a:buChar char="•"/>
            </a:pPr>
            <a:endParaRPr lang="pt-BR" b="0" i="0" dirty="0">
              <a:solidFill>
                <a:schemeClr val="bg1"/>
              </a:solidFill>
              <a:effectLst/>
              <a:latin typeface="Arial" panose="020B0604020202020204" pitchFamily="34" charset="0"/>
            </a:endParaRPr>
          </a:p>
          <a:p>
            <a:pPr marL="742950" lvl="1" indent="-285750">
              <a:lnSpc>
                <a:spcPct val="150000"/>
              </a:lnSpc>
              <a:buFont typeface="Arial" panose="020B0604020202020204" pitchFamily="34" charset="0"/>
              <a:buChar char="•"/>
            </a:pPr>
            <a:endParaRPr lang="pt-BR" b="1" dirty="0">
              <a:solidFill>
                <a:schemeClr val="bg1"/>
              </a:solidFill>
            </a:endParaRPr>
          </a:p>
          <a:p>
            <a:pPr lvl="2">
              <a:lnSpc>
                <a:spcPct val="150000"/>
              </a:lnSpc>
            </a:pPr>
            <a:endParaRPr lang="pt-BR" b="1" dirty="0">
              <a:solidFill>
                <a:schemeClr val="bg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lvl="2">
              <a:lnSpc>
                <a:spcPct val="150000"/>
              </a:lnSpc>
            </a:pPr>
            <a:r>
              <a:rPr lang="pt-BR" b="1" dirty="0">
                <a:solidFill>
                  <a:schemeClr val="bg1"/>
                </a:solidFill>
              </a:rPr>
              <a:t>Prática NASM</a:t>
            </a:r>
            <a:endParaRPr lang="pt-BR" b="1" dirty="0">
              <a:solidFill>
                <a:schemeClr val="bg1"/>
              </a:solidFill>
            </a:endParaRPr>
          </a:p>
          <a:p>
            <a:pPr lvl="2">
              <a:lnSpc>
                <a:spcPct val="150000"/>
              </a:lnSpc>
            </a:pPr>
            <a:endParaRPr lang="pt-BR" b="1" dirty="0">
              <a:solidFill>
                <a:schemeClr val="bg1"/>
              </a:solidFill>
            </a:endParaRPr>
          </a:p>
          <a:p>
            <a:pPr lvl="2">
              <a:lnSpc>
                <a:spcPct val="150000"/>
              </a:lnSpc>
            </a:pPr>
            <a:r>
              <a:rPr lang="pt-BR" dirty="0">
                <a:solidFill>
                  <a:schemeClr val="bg1"/>
                </a:solidFill>
                <a:cs typeface="+mn-lt"/>
              </a:rPr>
              <a:t>Netwide Assembler (NASM), é um montador e desmontador que suporta as arquiteturas IA-32 e x86-64. O NASM permite o desenvolvimento de linguagem de baixo nível(Assembly) em diversas arquiteturas de sistemas operacionais, sendo mais popular para o Linux.</a:t>
            </a:r>
            <a:endParaRPr lang="pt-BR" dirty="0">
              <a:solidFill>
                <a:schemeClr val="bg1"/>
              </a:solidFill>
              <a:cs typeface="+mn-lt"/>
            </a:endParaRPr>
          </a:p>
          <a:p>
            <a:pPr lvl="2">
              <a:lnSpc>
                <a:spcPct val="150000"/>
              </a:lnSpc>
            </a:pPr>
            <a:endParaRPr lang="pt-BR" dirty="0">
              <a:solidFill>
                <a:schemeClr val="bg1"/>
              </a:solidFill>
              <a:cs typeface="+mn-lt"/>
            </a:endParaRPr>
          </a:p>
          <a:p>
            <a:pPr lvl="2">
              <a:lnSpc>
                <a:spcPct val="150000"/>
              </a:lnSpc>
            </a:pPr>
            <a:r>
              <a:rPr lang="pt-BR" dirty="0">
                <a:solidFill>
                  <a:schemeClr val="bg1"/>
                </a:solidFill>
                <a:cs typeface="+mn-lt"/>
              </a:rPr>
              <a:t>NASM foi originalmente escrito por Simon Tatham com a ajuda de Julian Hall. A partir de 2016, ela é mantida por uma pequena equipe liderada por H. Peter Anvin. É um software de código aberto lançado sob os termos de uma licença BSD</a:t>
            </a:r>
            <a:r>
              <a:rPr lang="pt-PT" altLang="pt-BR" dirty="0">
                <a:solidFill>
                  <a:schemeClr val="bg1"/>
                </a:solidFill>
                <a:cs typeface="+mn-lt"/>
              </a:rPr>
              <a:t>.</a:t>
            </a:r>
            <a:endParaRPr lang="pt-PT" altLang="pt-BR" dirty="0">
              <a:solidFill>
                <a:schemeClr val="bg1"/>
              </a:solidFill>
              <a:cs typeface="+mn-lt"/>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endParaRPr lang="pt-BR" b="1" dirty="0">
              <a:solidFill>
                <a:schemeClr val="bg1"/>
              </a:solidFill>
            </a:endParaRPr>
          </a:p>
        </p:txBody>
      </p:sp>
      <p:pic>
        <p:nvPicPr>
          <p:cNvPr id="2" name="Picture 1" descr="Screenshot from 2022-12-06 12-07-35"/>
          <p:cNvPicPr>
            <a:picLocks noChangeAspect="1"/>
          </p:cNvPicPr>
          <p:nvPr/>
        </p:nvPicPr>
        <p:blipFill>
          <a:blip r:embed="rId2"/>
          <a:stretch>
            <a:fillRect/>
          </a:stretch>
        </p:blipFill>
        <p:spPr>
          <a:xfrm>
            <a:off x="885190" y="647700"/>
            <a:ext cx="8846820" cy="563372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lvl="2">
              <a:lnSpc>
                <a:spcPct val="150000"/>
              </a:lnSpc>
            </a:pPr>
            <a:r>
              <a:rPr lang="pt-BR" b="1" dirty="0">
                <a:solidFill>
                  <a:schemeClr val="bg1"/>
                </a:solidFill>
              </a:rPr>
              <a:t>Prática NASM</a:t>
            </a:r>
            <a:endParaRPr lang="pt-BR" b="1" dirty="0">
              <a:solidFill>
                <a:schemeClr val="bg1"/>
              </a:solidFill>
            </a:endParaRPr>
          </a:p>
          <a:p>
            <a:pPr lvl="2">
              <a:lnSpc>
                <a:spcPct val="150000"/>
              </a:lnSpc>
            </a:pPr>
            <a:r>
              <a:rPr lang="pt-BR" dirty="0">
                <a:solidFill>
                  <a:schemeClr val="bg1"/>
                </a:solidFill>
              </a:rPr>
              <a:t>Compilando e vinculando um programa de montagem no NASM</a:t>
            </a:r>
            <a:endParaRPr lang="pt-BR" dirty="0">
              <a:solidFill>
                <a:schemeClr val="bg1"/>
              </a:solidFill>
            </a:endParaRPr>
          </a:p>
          <a:p>
            <a:pPr lvl="2">
              <a:lnSpc>
                <a:spcPct val="150000"/>
              </a:lnSpc>
            </a:pPr>
            <a:r>
              <a:rPr lang="pt-BR" dirty="0">
                <a:solidFill>
                  <a:schemeClr val="bg1"/>
                </a:solidFill>
              </a:rPr>
              <a:t>Certifique-se de ter definido o caminho dos binários nasm e ld em sua variável de ambiente PATH. Agora, execute as seguintes etapas para compilar e vincular o programa </a:t>
            </a:r>
            <a:r>
              <a:rPr lang="pt-PT" altLang="pt-BR" dirty="0">
                <a:solidFill>
                  <a:schemeClr val="bg1"/>
                </a:solidFill>
              </a:rPr>
              <a:t>anterior.</a:t>
            </a:r>
            <a:endParaRPr lang="pt-PT" altLang="pt-BR" dirty="0">
              <a:solidFill>
                <a:schemeClr val="bg1"/>
              </a:solidFill>
            </a:endParaRPr>
          </a:p>
          <a:p>
            <a:pPr lvl="2">
              <a:lnSpc>
                <a:spcPct val="150000"/>
              </a:lnSpc>
            </a:pPr>
            <a:r>
              <a:rPr lang="pt-PT" altLang="pt-BR" dirty="0">
                <a:solidFill>
                  <a:schemeClr val="bg1"/>
                </a:solidFill>
              </a:rPr>
              <a:t>Para montar o programa, digite </a:t>
            </a:r>
            <a:r>
              <a:rPr lang="pt-PT" altLang="pt-BR" b="1" dirty="0">
                <a:solidFill>
                  <a:srgbClr val="FFC000"/>
                </a:solidFill>
              </a:rPr>
              <a:t>nasm -f elf hello.asm</a:t>
            </a:r>
            <a:endParaRPr lang="pt-PT" altLang="pt-BR" dirty="0">
              <a:solidFill>
                <a:schemeClr val="bg1"/>
              </a:solidFill>
            </a:endParaRPr>
          </a:p>
          <a:p>
            <a:pPr lvl="2">
              <a:lnSpc>
                <a:spcPct val="150000"/>
              </a:lnSpc>
            </a:pPr>
            <a:r>
              <a:rPr lang="pt-PT" altLang="pt-BR" dirty="0">
                <a:solidFill>
                  <a:schemeClr val="bg1"/>
                </a:solidFill>
              </a:rPr>
              <a:t>Para vincular o arquivo objeto e criar um arquivo executável chamado hello, digite </a:t>
            </a:r>
            <a:r>
              <a:rPr lang="pt-PT" altLang="pt-BR" b="1" dirty="0">
                <a:solidFill>
                  <a:srgbClr val="FFC000"/>
                </a:solidFill>
              </a:rPr>
              <a:t>ld -m elf_i386 -s -o hello hello.o</a:t>
            </a:r>
            <a:endParaRPr lang="pt-PT" altLang="pt-BR" dirty="0">
              <a:solidFill>
                <a:schemeClr val="bg1"/>
              </a:solidFill>
            </a:endParaRPr>
          </a:p>
          <a:p>
            <a:pPr lvl="2">
              <a:lnSpc>
                <a:spcPct val="150000"/>
              </a:lnSpc>
            </a:pPr>
            <a:endParaRPr lang="pt-PT" altLang="pt-BR" dirty="0">
              <a:solidFill>
                <a:schemeClr val="bg1"/>
              </a:solidFill>
            </a:endParaRPr>
          </a:p>
          <a:p>
            <a:pPr lvl="2">
              <a:lnSpc>
                <a:spcPct val="150000"/>
              </a:lnSpc>
            </a:pPr>
            <a:r>
              <a:rPr lang="pt-PT" altLang="pt-BR" dirty="0">
                <a:solidFill>
                  <a:schemeClr val="bg1"/>
                </a:solidFill>
              </a:rPr>
              <a:t>Execute o programa digitando </a:t>
            </a:r>
            <a:r>
              <a:rPr lang="pt-PT" altLang="pt-BR" b="1" dirty="0">
                <a:solidFill>
                  <a:srgbClr val="FFC000"/>
                </a:solidFill>
              </a:rPr>
              <a:t>./hello</a:t>
            </a:r>
            <a:endParaRPr lang="pt-PT" altLang="pt-BR" dirty="0">
              <a:solidFill>
                <a:schemeClr val="bg1"/>
              </a:solidFill>
            </a:endParaRPr>
          </a:p>
          <a:p>
            <a:pPr lvl="2">
              <a:lnSpc>
                <a:spcPct val="150000"/>
              </a:lnSpc>
            </a:pPr>
            <a:endParaRPr lang="pt-PT" altLang="pt-BR" dirty="0">
              <a:solidFill>
                <a:schemeClr val="bg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lvl="2">
              <a:lnSpc>
                <a:spcPct val="150000"/>
              </a:lnSpc>
            </a:pPr>
            <a:r>
              <a:rPr lang="pt-BR" b="1" dirty="0">
                <a:solidFill>
                  <a:schemeClr val="bg1"/>
                </a:solidFill>
              </a:rPr>
              <a:t>Prática NASM</a:t>
            </a:r>
            <a:endParaRPr lang="pt-BR" b="1" dirty="0">
              <a:solidFill>
                <a:schemeClr val="bg1"/>
              </a:solidFill>
            </a:endParaRPr>
          </a:p>
          <a:p>
            <a:pPr lvl="2">
              <a:lnSpc>
                <a:spcPct val="150000"/>
              </a:lnSpc>
            </a:pPr>
            <a:r>
              <a:rPr lang="pt-BR" b="1" i="0" dirty="0">
                <a:solidFill>
                  <a:schemeClr val="bg1"/>
                </a:solidFill>
                <a:effectLst/>
              </a:rPr>
              <a:t>Estrutura de um Programa NASM</a:t>
            </a:r>
            <a:endParaRPr lang="pt-BR" b="1" i="0" dirty="0">
              <a:solidFill>
                <a:schemeClr val="bg1"/>
              </a:solidFill>
              <a:effectLst/>
            </a:endParaRPr>
          </a:p>
          <a:p>
            <a:pPr lvl="2">
              <a:lnSpc>
                <a:spcPct val="150000"/>
              </a:lnSpc>
            </a:pPr>
            <a:r>
              <a:rPr lang="pt-BR" b="0" i="0" dirty="0">
                <a:solidFill>
                  <a:schemeClr val="bg1"/>
                </a:solidFill>
                <a:effectLst/>
              </a:rPr>
              <a:t>O NASM é baseado em linha. A maioria dos programas consiste em </a:t>
            </a:r>
            <a:r>
              <a:rPr lang="pt-BR" b="1" i="0" dirty="0">
                <a:solidFill>
                  <a:schemeClr val="bg1"/>
                </a:solidFill>
                <a:effectLst/>
              </a:rPr>
              <a:t>diretivas</a:t>
            </a:r>
            <a:r>
              <a:rPr lang="pt-BR" b="0" i="0" dirty="0">
                <a:solidFill>
                  <a:schemeClr val="bg1"/>
                </a:solidFill>
                <a:effectLst/>
              </a:rPr>
              <a:t> seguidas por uma ou mais </a:t>
            </a:r>
            <a:r>
              <a:rPr lang="pt-BR" b="1" i="0" dirty="0">
                <a:solidFill>
                  <a:schemeClr val="bg1"/>
                </a:solidFill>
                <a:effectLst/>
              </a:rPr>
              <a:t>seções</a:t>
            </a:r>
            <a:r>
              <a:rPr lang="pt-BR" b="0" i="0" dirty="0">
                <a:solidFill>
                  <a:schemeClr val="bg1"/>
                </a:solidFill>
                <a:effectLst/>
              </a:rPr>
              <a:t> . As linhas podem ter um </a:t>
            </a:r>
            <a:r>
              <a:rPr lang="pt-BR" b="1" i="0" dirty="0">
                <a:solidFill>
                  <a:schemeClr val="bg1"/>
                </a:solidFill>
                <a:effectLst/>
              </a:rPr>
              <a:t>rótulo</a:t>
            </a:r>
            <a:r>
              <a:rPr lang="pt-BR" b="0" i="0" dirty="0">
                <a:solidFill>
                  <a:schemeClr val="bg1"/>
                </a:solidFill>
                <a:effectLst/>
              </a:rPr>
              <a:t> opcional . A maioria das linhas tem uma </a:t>
            </a:r>
            <a:r>
              <a:rPr lang="pt-BR" b="1" i="0" dirty="0">
                <a:solidFill>
                  <a:schemeClr val="bg1"/>
                </a:solidFill>
                <a:effectLst/>
              </a:rPr>
              <a:t>instrução</a:t>
            </a:r>
            <a:r>
              <a:rPr lang="pt-BR" b="0" i="0" dirty="0">
                <a:solidFill>
                  <a:schemeClr val="bg1"/>
                </a:solidFill>
                <a:effectLst/>
              </a:rPr>
              <a:t> seguida de zero ou mais </a:t>
            </a:r>
            <a:r>
              <a:rPr lang="pt-BR" b="1" i="0" dirty="0">
                <a:solidFill>
                  <a:schemeClr val="bg1"/>
                </a:solidFill>
                <a:effectLst/>
              </a:rPr>
              <a:t>operandos</a:t>
            </a:r>
            <a:r>
              <a:rPr lang="pt-BR" b="0" i="0" dirty="0">
                <a:solidFill>
                  <a:schemeClr val="bg1"/>
                </a:solidFill>
                <a:effectLst/>
              </a:rPr>
              <a:t> .</a:t>
            </a:r>
            <a:endParaRPr lang="pt-BR" b="0" i="0" dirty="0">
              <a:solidFill>
                <a:schemeClr val="bg1"/>
              </a:solidFill>
              <a:effectLst/>
            </a:endParaRPr>
          </a:p>
          <a:p>
            <a:pPr lvl="2">
              <a:lnSpc>
                <a:spcPct val="150000"/>
              </a:lnSpc>
            </a:pPr>
            <a:endParaRPr lang="pt-BR" b="1" dirty="0">
              <a:solidFill>
                <a:schemeClr val="bg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lvl="2">
              <a:lnSpc>
                <a:spcPct val="150000"/>
              </a:lnSpc>
            </a:pPr>
            <a:r>
              <a:rPr lang="pt-BR" b="1" dirty="0">
                <a:solidFill>
                  <a:schemeClr val="bg1"/>
                </a:solidFill>
              </a:rPr>
              <a:t>Prática NASM</a:t>
            </a:r>
            <a:endParaRPr lang="pt-BR" b="1" dirty="0">
              <a:solidFill>
                <a:schemeClr val="bg1"/>
              </a:solidFill>
            </a:endParaRPr>
          </a:p>
          <a:p>
            <a:pPr lvl="2">
              <a:lnSpc>
                <a:spcPct val="150000"/>
              </a:lnSpc>
            </a:pPr>
            <a:r>
              <a:rPr lang="pt-BR" b="1" i="0" dirty="0">
                <a:solidFill>
                  <a:schemeClr val="bg1"/>
                </a:solidFill>
                <a:effectLst/>
              </a:rPr>
              <a:t>Segmentos de memória</a:t>
            </a:r>
            <a:endParaRPr lang="pt-BR" b="1" i="0" dirty="0">
              <a:solidFill>
                <a:schemeClr val="bg1"/>
              </a:solidFill>
              <a:effectLst/>
            </a:endParaRPr>
          </a:p>
          <a:p>
            <a:pPr lvl="2">
              <a:lnSpc>
                <a:spcPct val="150000"/>
              </a:lnSpc>
            </a:pPr>
            <a:r>
              <a:rPr lang="pt-BR" i="0" dirty="0">
                <a:solidFill>
                  <a:schemeClr val="bg1"/>
                </a:solidFill>
                <a:effectLst/>
              </a:rPr>
              <a:t>Um modelo de memória segmentada divide a memória do sistema em grupos de segmentos independentes referenciados por ponteiros localizados nos registradores de segmento. Cada segmento é usado para conter um tipo específico de dados. Um segmento é usado para conter códigos de instrução, outro segmento armazena os elementos de dados e um terceiro segmento mantém a pilha do programa.</a:t>
            </a:r>
            <a:endParaRPr lang="pt-BR" i="0" dirty="0">
              <a:solidFill>
                <a:schemeClr val="bg1"/>
              </a:solidFill>
              <a:effectLst/>
            </a:endParaRPr>
          </a:p>
          <a:p>
            <a:pPr lvl="2">
              <a:lnSpc>
                <a:spcPct val="150000"/>
              </a:lnSpc>
            </a:pPr>
            <a:endParaRPr lang="pt-BR" i="0" dirty="0">
              <a:solidFill>
                <a:schemeClr val="bg1"/>
              </a:solidFill>
              <a:effectLst/>
            </a:endParaRPr>
          </a:p>
          <a:p>
            <a:pPr lvl="2">
              <a:lnSpc>
                <a:spcPct val="150000"/>
              </a:lnSpc>
            </a:pPr>
            <a:r>
              <a:rPr lang="pt-BR" i="0" dirty="0">
                <a:solidFill>
                  <a:schemeClr val="bg1"/>
                </a:solidFill>
                <a:effectLst/>
              </a:rPr>
              <a:t>À luz da discussão acima, podemos especificar vários segmentos de memória como </a:t>
            </a:r>
            <a:r>
              <a:rPr lang="pt-PT" altLang="pt-BR" i="0" dirty="0">
                <a:solidFill>
                  <a:schemeClr val="bg1"/>
                </a:solidFill>
                <a:effectLst/>
              </a:rPr>
              <a:t>:</a:t>
            </a:r>
            <a:endParaRPr lang="pt-PT" altLang="pt-BR" i="0" dirty="0">
              <a:solidFill>
                <a:schemeClr val="bg1"/>
              </a:solidFill>
              <a:effectLst/>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lvl="2">
              <a:lnSpc>
                <a:spcPct val="150000"/>
              </a:lnSpc>
            </a:pPr>
            <a:r>
              <a:rPr lang="pt-BR" b="1" dirty="0">
                <a:solidFill>
                  <a:schemeClr val="bg1"/>
                </a:solidFill>
              </a:rPr>
              <a:t>Prática NASM</a:t>
            </a:r>
            <a:endParaRPr lang="pt-BR" b="1" dirty="0">
              <a:solidFill>
                <a:schemeClr val="bg1"/>
              </a:solidFill>
            </a:endParaRPr>
          </a:p>
          <a:p>
            <a:pPr lvl="2">
              <a:lnSpc>
                <a:spcPct val="150000"/>
              </a:lnSpc>
            </a:pPr>
            <a:r>
              <a:rPr lang="pt-BR" b="1" i="0" dirty="0">
                <a:solidFill>
                  <a:schemeClr val="bg1"/>
                </a:solidFill>
                <a:effectLst/>
              </a:rPr>
              <a:t>Segmentos de memória</a:t>
            </a:r>
            <a:endParaRPr lang="pt-BR" b="1" i="0" dirty="0">
              <a:solidFill>
                <a:schemeClr val="bg1"/>
              </a:solidFill>
              <a:effectLst/>
            </a:endParaRPr>
          </a:p>
          <a:p>
            <a:pPr lvl="2">
              <a:lnSpc>
                <a:spcPct val="150000"/>
              </a:lnSpc>
            </a:pPr>
            <a:r>
              <a:rPr lang="pt-BR" i="0" dirty="0">
                <a:solidFill>
                  <a:schemeClr val="bg1"/>
                </a:solidFill>
                <a:effectLst/>
              </a:rPr>
              <a:t>Segmento de dados − É representado pela seção </a:t>
            </a:r>
            <a:r>
              <a:rPr lang="pt-BR" b="1" i="0" dirty="0">
                <a:solidFill>
                  <a:srgbClr val="FFC000"/>
                </a:solidFill>
                <a:effectLst/>
              </a:rPr>
              <a:t>.data</a:t>
            </a:r>
            <a:r>
              <a:rPr lang="pt-BR" i="0" dirty="0">
                <a:solidFill>
                  <a:schemeClr val="bg1"/>
                </a:solidFill>
                <a:effectLst/>
              </a:rPr>
              <a:t> e pelo</a:t>
            </a:r>
            <a:r>
              <a:rPr lang="pt-BR" b="1" i="0" dirty="0">
                <a:solidFill>
                  <a:srgbClr val="FFC000"/>
                </a:solidFill>
                <a:effectLst/>
              </a:rPr>
              <a:t> .bss</a:t>
            </a:r>
            <a:r>
              <a:rPr lang="pt-BR" i="0" dirty="0">
                <a:solidFill>
                  <a:schemeClr val="bg1"/>
                </a:solidFill>
                <a:effectLst/>
              </a:rPr>
              <a:t>. A seção .data é usada para declarar a região de memória, onde os elementos de dados são armazenados para o programa. Esta seção não pode ser expandida depois que os elementos de dados são declarados e permanece estática ao longo do programa.</a:t>
            </a:r>
            <a:endParaRPr lang="pt-BR" i="0" dirty="0">
              <a:solidFill>
                <a:schemeClr val="bg1"/>
              </a:solidFill>
              <a:effectLst/>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lvl="2">
              <a:lnSpc>
                <a:spcPct val="150000"/>
              </a:lnSpc>
            </a:pPr>
            <a:r>
              <a:rPr lang="pt-BR" b="1" dirty="0">
                <a:solidFill>
                  <a:schemeClr val="bg1"/>
                </a:solidFill>
              </a:rPr>
              <a:t>Prática NASM</a:t>
            </a:r>
            <a:endParaRPr lang="pt-BR" b="1" dirty="0">
              <a:solidFill>
                <a:schemeClr val="bg1"/>
              </a:solidFill>
            </a:endParaRPr>
          </a:p>
          <a:p>
            <a:pPr lvl="2">
              <a:lnSpc>
                <a:spcPct val="150000"/>
              </a:lnSpc>
            </a:pPr>
            <a:r>
              <a:rPr lang="pt-BR" b="1" i="0" dirty="0">
                <a:solidFill>
                  <a:schemeClr val="bg1"/>
                </a:solidFill>
                <a:effectLst/>
              </a:rPr>
              <a:t>Segmentos de memória</a:t>
            </a:r>
            <a:endParaRPr lang="pt-BR" b="1" i="0" dirty="0">
              <a:solidFill>
                <a:schemeClr val="bg1"/>
              </a:solidFill>
              <a:effectLst/>
            </a:endParaRPr>
          </a:p>
          <a:p>
            <a:pPr lvl="2">
              <a:lnSpc>
                <a:spcPct val="150000"/>
              </a:lnSpc>
            </a:pPr>
            <a:r>
              <a:rPr lang="pt-BR" i="0" dirty="0">
                <a:effectLst/>
              </a:rPr>
              <a:t>A seção </a:t>
            </a:r>
            <a:r>
              <a:rPr lang="pt-BR" b="1" i="0" dirty="0">
                <a:solidFill>
                  <a:srgbClr val="FFC000"/>
                </a:solidFill>
                <a:effectLst/>
              </a:rPr>
              <a:t>.bss</a:t>
            </a:r>
            <a:r>
              <a:rPr lang="pt-BR" i="0" dirty="0">
                <a:effectLst/>
              </a:rPr>
              <a:t> também é uma seção de memória estática que contém buffers para dados a serem declarados posteriormente no programa. Essa memória buffer é preenchida com zero.</a:t>
            </a:r>
            <a:endParaRPr lang="pt-BR" i="0" dirty="0">
              <a:effectLst/>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lvl="2">
              <a:lnSpc>
                <a:spcPct val="150000"/>
              </a:lnSpc>
            </a:pPr>
            <a:r>
              <a:rPr lang="pt-BR" b="1" dirty="0">
                <a:solidFill>
                  <a:schemeClr val="bg1"/>
                </a:solidFill>
              </a:rPr>
              <a:t>Prática NASM</a:t>
            </a:r>
            <a:endParaRPr lang="pt-BR" b="1" dirty="0">
              <a:solidFill>
                <a:schemeClr val="bg1"/>
              </a:solidFill>
            </a:endParaRPr>
          </a:p>
          <a:p>
            <a:pPr lvl="2">
              <a:lnSpc>
                <a:spcPct val="150000"/>
              </a:lnSpc>
            </a:pPr>
            <a:r>
              <a:rPr lang="pt-BR" b="1" i="0" dirty="0">
                <a:solidFill>
                  <a:schemeClr val="bg1"/>
                </a:solidFill>
                <a:effectLst/>
              </a:rPr>
              <a:t>Segmentos de memória</a:t>
            </a:r>
            <a:endParaRPr lang="pt-BR" b="1" i="0" dirty="0">
              <a:solidFill>
                <a:schemeClr val="bg1"/>
              </a:solidFill>
              <a:effectLst/>
            </a:endParaRPr>
          </a:p>
          <a:p>
            <a:pPr lvl="2">
              <a:lnSpc>
                <a:spcPct val="150000"/>
              </a:lnSpc>
            </a:pPr>
            <a:r>
              <a:rPr lang="pt-BR" i="0" dirty="0">
                <a:effectLst/>
              </a:rPr>
              <a:t>Segmento de código − É representado pela seção </a:t>
            </a:r>
            <a:r>
              <a:rPr lang="pt-BR" b="1" i="0" dirty="0">
                <a:solidFill>
                  <a:srgbClr val="FFC000"/>
                </a:solidFill>
                <a:effectLst/>
              </a:rPr>
              <a:t>.text</a:t>
            </a:r>
            <a:r>
              <a:rPr lang="pt-BR" i="0" dirty="0">
                <a:effectLst/>
              </a:rPr>
              <a:t>. Isso define uma área na memória que armazena os códigos de instrução. Esta também é uma área fixa.</a:t>
            </a:r>
            <a:endParaRPr lang="pt-BR" i="0" dirty="0">
              <a:effectLs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err="1"/>
              <a:t>Summary</a:t>
            </a:r>
            <a:endParaRPr lang="pt-BR" sz="2800" b="1" dirty="0"/>
          </a:p>
          <a:p>
            <a:r>
              <a:rPr lang="pt-BR" sz="2800" b="1" dirty="0"/>
              <a:t>	Lógica de Programação |  </a:t>
            </a:r>
            <a:r>
              <a:rPr lang="pt-BR" sz="2800" b="1" dirty="0" err="1"/>
              <a:t>logic</a:t>
            </a:r>
            <a:r>
              <a:rPr lang="pt-BR" sz="2800" b="1" dirty="0"/>
              <a:t> </a:t>
            </a:r>
            <a:r>
              <a:rPr lang="pt-BR" sz="2800" b="1" dirty="0" err="1"/>
              <a:t>programming</a:t>
            </a:r>
            <a:endParaRPr lang="pt-BR" sz="2800" b="1" dirty="0"/>
          </a:p>
          <a:p>
            <a:endParaRPr lang="pt-BR" sz="2800" b="1" dirty="0"/>
          </a:p>
          <a:p>
            <a:pPr marL="285750" indent="-285750">
              <a:lnSpc>
                <a:spcPct val="150000"/>
              </a:lnSpc>
              <a:buFont typeface="Arial" panose="020B0604020202020204" pitchFamily="34" charset="0"/>
              <a:buChar char="•"/>
            </a:pPr>
            <a:r>
              <a:rPr lang="pt-BR" dirty="0"/>
              <a:t>Estrutura de um programa:</a:t>
            </a:r>
            <a:endParaRPr lang="pt-BR" dirty="0"/>
          </a:p>
          <a:p>
            <a:pPr marL="742950" lvl="1" indent="-285750">
              <a:lnSpc>
                <a:spcPct val="150000"/>
              </a:lnSpc>
              <a:buFont typeface="Arial" panose="020B0604020202020204" pitchFamily="34" charset="0"/>
              <a:buChar char="•"/>
            </a:pPr>
            <a:r>
              <a:rPr lang="pt-BR" dirty="0"/>
              <a:t>Código Binário</a:t>
            </a:r>
            <a:endParaRPr lang="pt-BR" dirty="0"/>
          </a:p>
          <a:p>
            <a:pPr marL="742950" lvl="1" indent="-285750">
              <a:lnSpc>
                <a:spcPct val="150000"/>
              </a:lnSpc>
              <a:buFont typeface="Arial" panose="020B0604020202020204" pitchFamily="34" charset="0"/>
              <a:buChar char="•"/>
            </a:pPr>
            <a:r>
              <a:rPr lang="pt-BR" dirty="0"/>
              <a:t>Hexadecimal</a:t>
            </a:r>
            <a:endParaRPr lang="pt-BR" dirty="0"/>
          </a:p>
          <a:p>
            <a:pPr marL="742950" lvl="1" indent="-285750">
              <a:lnSpc>
                <a:spcPct val="150000"/>
              </a:lnSpc>
              <a:buFont typeface="Arial" panose="020B0604020202020204" pitchFamily="34" charset="0"/>
              <a:buChar char="•"/>
            </a:pPr>
            <a:r>
              <a:rPr lang="pt-BR" dirty="0"/>
              <a:t>Octal</a:t>
            </a:r>
            <a:endParaRPr lang="pt-BR" dirty="0"/>
          </a:p>
          <a:p>
            <a:pPr marL="742950" lvl="1" indent="-285750">
              <a:lnSpc>
                <a:spcPct val="150000"/>
              </a:lnSpc>
              <a:buFont typeface="Arial" panose="020B0604020202020204" pitchFamily="34" charset="0"/>
              <a:buChar char="•"/>
            </a:pPr>
            <a:r>
              <a:rPr lang="pt-BR" dirty="0"/>
              <a:t>Decimal</a:t>
            </a:r>
            <a:endParaRPr lang="pt-BR" dirty="0"/>
          </a:p>
          <a:p>
            <a:pPr marL="742950" lvl="1" indent="-285750">
              <a:lnSpc>
                <a:spcPct val="150000"/>
              </a:lnSpc>
              <a:buFont typeface="Arial" panose="020B0604020202020204" pitchFamily="34" charset="0"/>
              <a:buChar char="•"/>
            </a:pPr>
            <a:r>
              <a:rPr lang="pt-BR" dirty="0"/>
              <a:t>Linguagem Assembly:</a:t>
            </a:r>
            <a:endParaRPr lang="pt-BR" dirty="0"/>
          </a:p>
          <a:p>
            <a:pPr marL="1200150" lvl="2" indent="-285750">
              <a:lnSpc>
                <a:spcPct val="150000"/>
              </a:lnSpc>
              <a:buFont typeface="Arial" panose="020B0604020202020204" pitchFamily="34" charset="0"/>
              <a:buChar char="•"/>
            </a:pPr>
            <a:r>
              <a:rPr lang="pt-BR" dirty="0"/>
              <a:t>Ambiente e configuração</a:t>
            </a:r>
            <a:endParaRPr lang="pt-BR" dirty="0"/>
          </a:p>
          <a:p>
            <a:pPr marL="1200150" lvl="2" indent="-285750">
              <a:lnSpc>
                <a:spcPct val="150000"/>
              </a:lnSpc>
              <a:buFont typeface="Arial" panose="020B0604020202020204" pitchFamily="34" charset="0"/>
              <a:buChar char="•"/>
            </a:pPr>
            <a:r>
              <a:rPr lang="pt-BR" dirty="0"/>
              <a:t>Criando o seu programa</a:t>
            </a:r>
            <a:endParaRPr lang="pt-BR" dirty="0"/>
          </a:p>
          <a:p>
            <a:pPr marL="1200150" lvl="2" indent="-285750">
              <a:lnSpc>
                <a:spcPct val="150000"/>
              </a:lnSpc>
              <a:buFont typeface="Arial" panose="020B0604020202020204" pitchFamily="34" charset="0"/>
              <a:buChar char="•"/>
            </a:pPr>
            <a:r>
              <a:rPr lang="pt-BR" dirty="0"/>
              <a:t>Executando o seu programa</a:t>
            </a:r>
            <a:endParaRPr lang="pt-BR" dirty="0"/>
          </a:p>
          <a:p>
            <a:pPr marL="1200150" lvl="2" indent="-285750">
              <a:lnSpc>
                <a:spcPct val="150000"/>
              </a:lnSpc>
              <a:buFont typeface="Arial" panose="020B0604020202020204" pitchFamily="34" charset="0"/>
              <a:buChar char="•"/>
            </a:pPr>
            <a:endParaRPr lang="pt-BR" dirty="0"/>
          </a:p>
          <a:p>
            <a:pPr marL="742950" lvl="1" indent="-285750">
              <a:lnSpc>
                <a:spcPct val="150000"/>
              </a:lnSpc>
              <a:buFont typeface="Arial" panose="020B0604020202020204" pitchFamily="34" charset="0"/>
              <a:buChar char="•"/>
            </a:pPr>
            <a:endParaRPr lang="pt-BR"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lvl="2">
              <a:lnSpc>
                <a:spcPct val="150000"/>
              </a:lnSpc>
            </a:pPr>
            <a:r>
              <a:rPr lang="pt-BR" b="1" dirty="0">
                <a:solidFill>
                  <a:schemeClr val="bg1"/>
                </a:solidFill>
              </a:rPr>
              <a:t>Prática NASM</a:t>
            </a:r>
            <a:endParaRPr lang="pt-BR" b="1" dirty="0">
              <a:solidFill>
                <a:schemeClr val="bg1"/>
              </a:solidFill>
            </a:endParaRPr>
          </a:p>
          <a:p>
            <a:pPr lvl="2">
              <a:lnSpc>
                <a:spcPct val="150000"/>
              </a:lnSpc>
            </a:pPr>
            <a:r>
              <a:rPr lang="pt-BR" b="1" i="0" dirty="0">
                <a:solidFill>
                  <a:schemeClr val="bg1"/>
                </a:solidFill>
                <a:effectLst/>
              </a:rPr>
              <a:t>Segmentos de memória</a:t>
            </a:r>
            <a:endParaRPr lang="pt-BR" b="1" i="0" dirty="0">
              <a:solidFill>
                <a:schemeClr val="bg1"/>
              </a:solidFill>
              <a:effectLst/>
            </a:endParaRPr>
          </a:p>
          <a:p>
            <a:pPr lvl="2">
              <a:lnSpc>
                <a:spcPct val="150000"/>
              </a:lnSpc>
            </a:pPr>
            <a:r>
              <a:rPr lang="pt-BR" i="0" dirty="0">
                <a:effectLst/>
              </a:rPr>
              <a:t>Pilha - Este segmento contém valores de dados passados para funções e procedimentos dentro do programa.</a:t>
            </a:r>
            <a:endParaRPr lang="pt-BR" i="0" dirty="0">
              <a:effectLst/>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lvl="2">
              <a:lnSpc>
                <a:spcPct val="150000"/>
              </a:lnSpc>
            </a:pPr>
            <a:r>
              <a:rPr lang="pt-BR" b="1" dirty="0">
                <a:solidFill>
                  <a:schemeClr val="bg1"/>
                </a:solidFill>
              </a:rPr>
              <a:t>Prática NASM</a:t>
            </a:r>
            <a:endParaRPr lang="pt-BR" b="1" dirty="0">
              <a:solidFill>
                <a:schemeClr val="bg1"/>
              </a:solidFill>
            </a:endParaRPr>
          </a:p>
          <a:p>
            <a:pPr lvl="2">
              <a:lnSpc>
                <a:spcPct val="150000"/>
              </a:lnSpc>
            </a:pPr>
            <a:r>
              <a:rPr lang="pt-BR" i="0" dirty="0">
                <a:solidFill>
                  <a:schemeClr val="bg1"/>
                </a:solidFill>
                <a:effectLst/>
              </a:rPr>
              <a:t>As operações do processador envolvem principalmente o processamento de dados. Esses dados podem ser armazenados na memória e acessados a partir dela. No entanto, ler e armazenar dados na memória desacelera o processador, pois envolve processos complicados de enviar a solicitação de dados pelo barramento de controle e para a unidade de armazenamento de memória e obter os dados pelo mesmo canal.</a:t>
            </a:r>
            <a:endParaRPr lang="pt-BR" i="0" dirty="0">
              <a:solidFill>
                <a:schemeClr val="bg1"/>
              </a:solidFill>
              <a:effectLst/>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lvl="2">
              <a:lnSpc>
                <a:spcPct val="150000"/>
              </a:lnSpc>
            </a:pPr>
            <a:r>
              <a:rPr lang="pt-BR" b="1" dirty="0">
                <a:solidFill>
                  <a:schemeClr val="bg1"/>
                </a:solidFill>
              </a:rPr>
              <a:t>Prática NASM</a:t>
            </a:r>
            <a:endParaRPr lang="pt-BR" b="1" dirty="0">
              <a:solidFill>
                <a:schemeClr val="bg1"/>
              </a:solidFill>
            </a:endParaRPr>
          </a:p>
          <a:p>
            <a:pPr lvl="2">
              <a:lnSpc>
                <a:spcPct val="150000"/>
              </a:lnSpc>
            </a:pPr>
            <a:r>
              <a:rPr lang="pt-BR" i="0" dirty="0">
                <a:solidFill>
                  <a:schemeClr val="bg1"/>
                </a:solidFill>
                <a:effectLst/>
              </a:rPr>
              <a:t>Para acelerar as operações do processador, o processador inclui alguns locais de armazenamento na memória interna, chamados de registradores.</a:t>
            </a:r>
            <a:endParaRPr lang="pt-BR" i="0" dirty="0">
              <a:solidFill>
                <a:schemeClr val="bg1"/>
              </a:solidFill>
              <a:effectLst/>
            </a:endParaRPr>
          </a:p>
          <a:p>
            <a:pPr lvl="2">
              <a:lnSpc>
                <a:spcPct val="150000"/>
              </a:lnSpc>
            </a:pPr>
            <a:endParaRPr lang="pt-BR" i="0" dirty="0">
              <a:solidFill>
                <a:schemeClr val="bg1"/>
              </a:solidFill>
              <a:effectLst/>
            </a:endParaRPr>
          </a:p>
          <a:p>
            <a:pPr lvl="2">
              <a:lnSpc>
                <a:spcPct val="150000"/>
              </a:lnSpc>
            </a:pPr>
            <a:r>
              <a:rPr lang="pt-BR" i="0" dirty="0">
                <a:solidFill>
                  <a:schemeClr val="bg1"/>
                </a:solidFill>
                <a:effectLst/>
              </a:rPr>
              <a:t>Os registradores armazenam elementos de dados para processamento sem ter que acessar a memória. Um número limitado de registradores é incorporado ao chip do processador.</a:t>
            </a:r>
            <a:endParaRPr lang="pt-BR" i="0" dirty="0">
              <a:solidFill>
                <a:schemeClr val="bg1"/>
              </a:solidFill>
              <a:effectLst/>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lvl="2">
              <a:lnSpc>
                <a:spcPct val="150000"/>
              </a:lnSpc>
            </a:pPr>
            <a:r>
              <a:rPr lang="pt-BR" b="1" dirty="0">
                <a:solidFill>
                  <a:schemeClr val="bg1"/>
                </a:solidFill>
              </a:rPr>
              <a:t>Prática NASM</a:t>
            </a:r>
            <a:endParaRPr lang="pt-BR" b="1" dirty="0">
              <a:solidFill>
                <a:schemeClr val="bg1"/>
              </a:solidFill>
            </a:endParaRPr>
          </a:p>
          <a:p>
            <a:pPr lvl="2">
              <a:lnSpc>
                <a:spcPct val="150000"/>
              </a:lnSpc>
            </a:pPr>
            <a:r>
              <a:rPr lang="pt-BR" i="0" dirty="0">
                <a:solidFill>
                  <a:schemeClr val="bg1"/>
                </a:solidFill>
                <a:effectLst/>
              </a:rPr>
              <a:t>Para acelerar as operações do processador, o processador inclui alguns locais de armazenamento na memória interna, chamados de registradores.</a:t>
            </a:r>
            <a:endParaRPr lang="pt-BR" i="0" dirty="0">
              <a:solidFill>
                <a:schemeClr val="bg1"/>
              </a:solidFill>
              <a:effectLst/>
            </a:endParaRPr>
          </a:p>
          <a:p>
            <a:pPr lvl="2">
              <a:lnSpc>
                <a:spcPct val="150000"/>
              </a:lnSpc>
            </a:pPr>
            <a:endParaRPr lang="pt-BR" i="0" dirty="0">
              <a:solidFill>
                <a:schemeClr val="bg1"/>
              </a:solidFill>
              <a:effectLst/>
            </a:endParaRPr>
          </a:p>
          <a:p>
            <a:pPr lvl="2">
              <a:lnSpc>
                <a:spcPct val="150000"/>
              </a:lnSpc>
            </a:pPr>
            <a:r>
              <a:rPr lang="pt-BR" i="0" dirty="0">
                <a:solidFill>
                  <a:schemeClr val="bg1"/>
                </a:solidFill>
                <a:effectLst/>
              </a:rPr>
              <a:t>Os registradores armazenam elementos de dados para processamento sem ter que acessar a memória. Um número limitado de registradores é incorporado ao chip do processador.</a:t>
            </a:r>
            <a:endParaRPr lang="pt-BR" i="0" dirty="0">
              <a:solidFill>
                <a:schemeClr val="bg1"/>
              </a:solidFill>
              <a:effectLst/>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lvl="2">
              <a:lnSpc>
                <a:spcPct val="150000"/>
              </a:lnSpc>
            </a:pPr>
            <a:r>
              <a:rPr lang="pt-BR" b="1" dirty="0">
                <a:solidFill>
                  <a:schemeClr val="bg1"/>
                </a:solidFill>
              </a:rPr>
              <a:t>Prática NASM</a:t>
            </a:r>
            <a:endParaRPr lang="pt-BR" b="1" dirty="0">
              <a:solidFill>
                <a:schemeClr val="bg1"/>
              </a:solidFill>
            </a:endParaRPr>
          </a:p>
          <a:p>
            <a:pPr lvl="2">
              <a:lnSpc>
                <a:spcPct val="150000"/>
              </a:lnSpc>
            </a:pPr>
            <a:r>
              <a:rPr lang="pt-BR" b="1" i="0" dirty="0">
                <a:solidFill>
                  <a:schemeClr val="bg1"/>
                </a:solidFill>
                <a:effectLst/>
              </a:rPr>
              <a:t>Registros do Processador</a:t>
            </a:r>
            <a:endParaRPr lang="pt-BR" b="1" i="0" dirty="0">
              <a:solidFill>
                <a:schemeClr val="bg1"/>
              </a:solidFill>
              <a:effectLst/>
            </a:endParaRPr>
          </a:p>
          <a:p>
            <a:pPr lvl="2">
              <a:lnSpc>
                <a:spcPct val="150000"/>
              </a:lnSpc>
            </a:pPr>
            <a:r>
              <a:rPr lang="pt-BR" i="0" dirty="0">
                <a:solidFill>
                  <a:schemeClr val="bg1"/>
                </a:solidFill>
                <a:effectLst/>
              </a:rPr>
              <a:t>Existem dez registradores de processador de 32 bits e seis de 16 bits na arquitetura IA-32. </a:t>
            </a:r>
            <a:endParaRPr lang="pt-BR" i="0" dirty="0">
              <a:solidFill>
                <a:schemeClr val="bg1"/>
              </a:solidFill>
              <a:effectLst/>
            </a:endParaRPr>
          </a:p>
          <a:p>
            <a:pPr lvl="2">
              <a:lnSpc>
                <a:spcPct val="150000"/>
              </a:lnSpc>
            </a:pPr>
            <a:r>
              <a:rPr lang="pt-BR" i="0" dirty="0">
                <a:solidFill>
                  <a:schemeClr val="bg1"/>
                </a:solidFill>
                <a:effectLst/>
              </a:rPr>
              <a:t>Os registradores são agrupados em três categorias</a:t>
            </a:r>
            <a:r>
              <a:rPr lang="pt-PT" altLang="pt-BR" i="0" dirty="0">
                <a:solidFill>
                  <a:schemeClr val="bg1"/>
                </a:solidFill>
                <a:effectLst/>
              </a:rPr>
              <a:t>:</a:t>
            </a:r>
            <a:endParaRPr lang="pt-PT" altLang="pt-BR" i="0" dirty="0">
              <a:solidFill>
                <a:schemeClr val="bg1"/>
              </a:solidFill>
              <a:effectLst/>
            </a:endParaRPr>
          </a:p>
          <a:p>
            <a:pPr lvl="2">
              <a:lnSpc>
                <a:spcPct val="150000"/>
              </a:lnSpc>
            </a:pPr>
            <a:endParaRPr lang="pt-PT" altLang="pt-BR" i="0" dirty="0">
              <a:solidFill>
                <a:schemeClr val="bg1"/>
              </a:solidFill>
              <a:effectLst/>
            </a:endParaRPr>
          </a:p>
          <a:p>
            <a:pPr lvl="2">
              <a:lnSpc>
                <a:spcPct val="150000"/>
              </a:lnSpc>
            </a:pPr>
            <a:r>
              <a:rPr lang="pt-PT" altLang="pt-BR" i="0" dirty="0">
                <a:solidFill>
                  <a:schemeClr val="bg1"/>
                </a:solidFill>
                <a:effectLst/>
              </a:rPr>
              <a:t>Registros gerais;</a:t>
            </a:r>
            <a:endParaRPr lang="pt-PT" altLang="pt-BR" i="0" dirty="0">
              <a:solidFill>
                <a:schemeClr val="bg1"/>
              </a:solidFill>
              <a:effectLst/>
            </a:endParaRPr>
          </a:p>
          <a:p>
            <a:pPr lvl="2">
              <a:lnSpc>
                <a:spcPct val="150000"/>
              </a:lnSpc>
            </a:pPr>
            <a:r>
              <a:rPr lang="pt-PT" altLang="pt-BR" i="0" dirty="0">
                <a:solidFill>
                  <a:schemeClr val="bg1"/>
                </a:solidFill>
                <a:effectLst/>
              </a:rPr>
              <a:t>Registradores de controle;</a:t>
            </a:r>
            <a:endParaRPr lang="pt-PT" altLang="pt-BR" i="0" dirty="0">
              <a:solidFill>
                <a:schemeClr val="bg1"/>
              </a:solidFill>
              <a:effectLst/>
            </a:endParaRPr>
          </a:p>
          <a:p>
            <a:pPr lvl="2">
              <a:lnSpc>
                <a:spcPct val="150000"/>
              </a:lnSpc>
            </a:pPr>
            <a:r>
              <a:rPr lang="pt-PT" altLang="pt-BR" i="0" dirty="0">
                <a:solidFill>
                  <a:schemeClr val="bg1"/>
                </a:solidFill>
                <a:effectLst/>
              </a:rPr>
              <a:t>Registradores de segmento.</a:t>
            </a:r>
            <a:endParaRPr lang="pt-PT" altLang="pt-BR" i="0" dirty="0">
              <a:solidFill>
                <a:schemeClr val="bg1"/>
              </a:solidFill>
              <a:effectLst/>
            </a:endParaRPr>
          </a:p>
          <a:p>
            <a:pPr lvl="2">
              <a:lnSpc>
                <a:spcPct val="150000"/>
              </a:lnSpc>
            </a:pPr>
            <a:endParaRPr lang="pt-PT" altLang="pt-BR" i="0" dirty="0">
              <a:solidFill>
                <a:schemeClr val="bg1"/>
              </a:solidFill>
              <a:effectLst/>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lvl="2">
              <a:lnSpc>
                <a:spcPct val="150000"/>
              </a:lnSpc>
            </a:pPr>
            <a:r>
              <a:rPr lang="pt-BR" b="1" dirty="0">
                <a:solidFill>
                  <a:schemeClr val="bg1"/>
                </a:solidFill>
              </a:rPr>
              <a:t>Prática NASM</a:t>
            </a:r>
            <a:endParaRPr lang="pt-BR" b="1" dirty="0">
              <a:solidFill>
                <a:schemeClr val="bg1"/>
              </a:solidFill>
            </a:endParaRPr>
          </a:p>
          <a:p>
            <a:pPr lvl="2">
              <a:lnSpc>
                <a:spcPct val="150000"/>
              </a:lnSpc>
            </a:pPr>
            <a:r>
              <a:rPr lang="pt-BR" b="1" i="0" dirty="0">
                <a:solidFill>
                  <a:schemeClr val="bg1"/>
                </a:solidFill>
                <a:effectLst/>
              </a:rPr>
              <a:t>Registros do Processador</a:t>
            </a:r>
            <a:endParaRPr lang="pt-BR" b="1" i="0" dirty="0">
              <a:solidFill>
                <a:schemeClr val="bg1"/>
              </a:solidFill>
              <a:effectLst/>
            </a:endParaRPr>
          </a:p>
          <a:p>
            <a:pPr lvl="2">
              <a:lnSpc>
                <a:spcPct val="150000"/>
              </a:lnSpc>
            </a:pPr>
            <a:r>
              <a:rPr lang="pt-PT" altLang="pt-BR" dirty="0">
                <a:solidFill>
                  <a:schemeClr val="bg1"/>
                </a:solidFill>
                <a:effectLst/>
                <a:sym typeface="+mn-ea"/>
              </a:rPr>
              <a:t>Os registros gerais são divididos nos seguintes grupos:</a:t>
            </a:r>
            <a:endParaRPr lang="pt-PT" altLang="pt-BR" dirty="0">
              <a:solidFill>
                <a:schemeClr val="bg1"/>
              </a:solidFill>
              <a:effectLst/>
              <a:sym typeface="+mn-ea"/>
            </a:endParaRPr>
          </a:p>
          <a:p>
            <a:pPr lvl="2">
              <a:lnSpc>
                <a:spcPct val="150000"/>
              </a:lnSpc>
            </a:pPr>
            <a:r>
              <a:rPr lang="pt-PT" altLang="pt-BR" i="0" dirty="0">
                <a:solidFill>
                  <a:schemeClr val="bg1"/>
                </a:solidFill>
                <a:effectLst/>
              </a:rPr>
              <a:t>Registros de dados;</a:t>
            </a:r>
            <a:endParaRPr lang="pt-PT" altLang="pt-BR" i="0" dirty="0">
              <a:solidFill>
                <a:schemeClr val="bg1"/>
              </a:solidFill>
              <a:effectLst/>
            </a:endParaRPr>
          </a:p>
          <a:p>
            <a:pPr lvl="2">
              <a:lnSpc>
                <a:spcPct val="150000"/>
              </a:lnSpc>
            </a:pPr>
            <a:r>
              <a:rPr lang="pt-PT" altLang="pt-BR" i="0" dirty="0">
                <a:solidFill>
                  <a:schemeClr val="bg1"/>
                </a:solidFill>
                <a:effectLst/>
              </a:rPr>
              <a:t>Registradores de ponteiro;</a:t>
            </a:r>
            <a:endParaRPr lang="pt-PT" altLang="pt-BR" i="0" dirty="0">
              <a:solidFill>
                <a:schemeClr val="bg1"/>
              </a:solidFill>
              <a:effectLst/>
            </a:endParaRPr>
          </a:p>
          <a:p>
            <a:pPr lvl="2">
              <a:lnSpc>
                <a:spcPct val="150000"/>
              </a:lnSpc>
            </a:pPr>
            <a:r>
              <a:rPr lang="pt-PT" altLang="pt-BR" i="0" dirty="0">
                <a:solidFill>
                  <a:schemeClr val="bg1"/>
                </a:solidFill>
                <a:effectLst/>
              </a:rPr>
              <a:t>Registradores de índice.</a:t>
            </a:r>
            <a:endParaRPr lang="pt-PT" altLang="pt-BR" i="0" dirty="0">
              <a:solidFill>
                <a:schemeClr val="bg1"/>
              </a:solidFill>
              <a:effectLst/>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lvl="2">
              <a:lnSpc>
                <a:spcPct val="150000"/>
              </a:lnSpc>
            </a:pPr>
            <a:r>
              <a:rPr lang="pt-BR" b="1" dirty="0">
                <a:solidFill>
                  <a:schemeClr val="bg1"/>
                </a:solidFill>
              </a:rPr>
              <a:t>Prática NASM</a:t>
            </a:r>
            <a:endParaRPr lang="pt-BR" b="1" dirty="0">
              <a:solidFill>
                <a:schemeClr val="bg1"/>
              </a:solidFill>
            </a:endParaRPr>
          </a:p>
          <a:p>
            <a:pPr lvl="2">
              <a:lnSpc>
                <a:spcPct val="150000"/>
              </a:lnSpc>
            </a:pPr>
            <a:r>
              <a:rPr lang="pt-PT" altLang="pt-BR" b="1" i="0" dirty="0">
                <a:solidFill>
                  <a:schemeClr val="bg1"/>
                </a:solidFill>
                <a:effectLst/>
              </a:rPr>
              <a:t>Registros de dados</a:t>
            </a:r>
            <a:endParaRPr lang="pt-PT" altLang="pt-BR" i="0" dirty="0">
              <a:solidFill>
                <a:schemeClr val="bg1"/>
              </a:solidFill>
              <a:effectLst/>
            </a:endParaRPr>
          </a:p>
          <a:p>
            <a:pPr lvl="2">
              <a:lnSpc>
                <a:spcPct val="150000"/>
              </a:lnSpc>
            </a:pPr>
            <a:r>
              <a:rPr lang="pt-PT" altLang="pt-BR" i="0" dirty="0">
                <a:solidFill>
                  <a:schemeClr val="bg1"/>
                </a:solidFill>
                <a:effectLst/>
              </a:rPr>
              <a:t>Quatro registradores de dados de 32 bits são usados para operações aritméticas, lógicas e outras. Esses registradores de 32 bits podem ser usados de três maneiras:</a:t>
            </a:r>
            <a:endParaRPr lang="pt-PT" altLang="pt-BR" i="0" dirty="0">
              <a:solidFill>
                <a:schemeClr val="bg1"/>
              </a:solidFill>
              <a:effectLst/>
            </a:endParaRPr>
          </a:p>
          <a:p>
            <a:pPr lvl="2">
              <a:lnSpc>
                <a:spcPct val="150000"/>
              </a:lnSpc>
            </a:pPr>
            <a:r>
              <a:rPr lang="pt-PT" altLang="pt-BR" i="0" dirty="0">
                <a:solidFill>
                  <a:schemeClr val="bg1"/>
                </a:solidFill>
                <a:effectLst/>
              </a:rPr>
              <a:t>Como registros de dados completos de 32 bits: EAX, EBX, ECX, EDX.</a:t>
            </a:r>
            <a:endParaRPr lang="pt-PT" altLang="pt-BR" i="0" dirty="0">
              <a:solidFill>
                <a:schemeClr val="bg1"/>
              </a:solidFill>
              <a:effectLst/>
            </a:endParaRPr>
          </a:p>
          <a:p>
            <a:pPr lvl="2">
              <a:lnSpc>
                <a:spcPct val="150000"/>
              </a:lnSpc>
            </a:pPr>
            <a:r>
              <a:rPr lang="pt-PT" altLang="pt-BR" i="0" dirty="0">
                <a:solidFill>
                  <a:schemeClr val="bg1"/>
                </a:solidFill>
                <a:effectLst/>
              </a:rPr>
              <a:t>As metades inferiores dos registradores de 32 bits podem ser usadas como quatro registradores de dados de 16 bits: AX, BX, CX e DX.</a:t>
            </a:r>
            <a:endParaRPr lang="pt-PT" altLang="pt-BR" i="0" dirty="0">
              <a:solidFill>
                <a:schemeClr val="bg1"/>
              </a:solidFill>
              <a:effectLst/>
            </a:endParaRPr>
          </a:p>
          <a:p>
            <a:pPr lvl="2">
              <a:lnSpc>
                <a:spcPct val="150000"/>
              </a:lnSpc>
            </a:pPr>
            <a:r>
              <a:rPr lang="pt-PT" altLang="pt-BR" i="0" dirty="0">
                <a:solidFill>
                  <a:schemeClr val="bg1"/>
                </a:solidFill>
                <a:effectLst/>
              </a:rPr>
              <a:t>As metades inferior e superior dos quatro registradores de 16 bits mencionados acima podem ser usadas como oito registradores de dados de 8 bits: AH, AL, BH, BL, CH, CL, DH e DL.</a:t>
            </a:r>
            <a:endParaRPr lang="pt-PT" altLang="pt-BR" i="0" dirty="0">
              <a:solidFill>
                <a:schemeClr val="bg1"/>
              </a:solidFill>
              <a:effectLst/>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lvl="2">
              <a:lnSpc>
                <a:spcPct val="150000"/>
              </a:lnSpc>
            </a:pPr>
            <a:r>
              <a:rPr lang="pt-BR" b="1" dirty="0">
                <a:solidFill>
                  <a:schemeClr val="bg1"/>
                </a:solidFill>
              </a:rPr>
              <a:t>Prática NASM</a:t>
            </a:r>
            <a:endParaRPr lang="pt-BR" b="1" dirty="0">
              <a:solidFill>
                <a:schemeClr val="bg1"/>
              </a:solidFill>
            </a:endParaRPr>
          </a:p>
          <a:p>
            <a:pPr lvl="2">
              <a:lnSpc>
                <a:spcPct val="150000"/>
              </a:lnSpc>
            </a:pPr>
            <a:r>
              <a:rPr lang="pt-PT" altLang="pt-BR" b="1" i="0" dirty="0">
                <a:solidFill>
                  <a:schemeClr val="bg1"/>
                </a:solidFill>
                <a:effectLst/>
              </a:rPr>
              <a:t>Registros de dados</a:t>
            </a:r>
            <a:endParaRPr lang="pt-PT" altLang="pt-BR" i="0" dirty="0">
              <a:solidFill>
                <a:schemeClr val="bg1"/>
              </a:solidFill>
              <a:effectLst/>
            </a:endParaRPr>
          </a:p>
          <a:p>
            <a:pPr lvl="2">
              <a:lnSpc>
                <a:spcPct val="150000"/>
              </a:lnSpc>
            </a:pPr>
            <a:endParaRPr lang="pt-PT" altLang="pt-BR" i="0" dirty="0">
              <a:solidFill>
                <a:schemeClr val="bg1"/>
              </a:solidFill>
              <a:effectLst/>
            </a:endParaRPr>
          </a:p>
        </p:txBody>
      </p:sp>
      <p:pic>
        <p:nvPicPr>
          <p:cNvPr id="2" name="Picture 1"/>
          <p:cNvPicPr>
            <a:picLocks noChangeAspect="1"/>
          </p:cNvPicPr>
          <p:nvPr/>
        </p:nvPicPr>
        <p:blipFill>
          <a:blip r:embed="rId2"/>
          <a:stretch>
            <a:fillRect/>
          </a:stretch>
        </p:blipFill>
        <p:spPr>
          <a:xfrm>
            <a:off x="2421255" y="2437765"/>
            <a:ext cx="9401810" cy="296164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bg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pPr>
              <a:lnSpc>
                <a:spcPct val="150000"/>
              </a:lnSpc>
            </a:pPr>
            <a:endParaRPr lang="pt-BR" sz="2800" b="1" dirty="0">
              <a:solidFill>
                <a:schemeClr val="bg1"/>
              </a:solidFill>
            </a:endParaRPr>
          </a:p>
          <a:p>
            <a:pPr lvl="2">
              <a:lnSpc>
                <a:spcPct val="150000"/>
              </a:lnSpc>
            </a:pPr>
            <a:endParaRPr lang="pt-BR" b="1" dirty="0">
              <a:solidFill>
                <a:schemeClr val="bg1"/>
              </a:solidFill>
            </a:endParaRPr>
          </a:p>
        </p:txBody>
      </p:sp>
      <p:sp>
        <p:nvSpPr>
          <p:cNvPr id="2" name="Rectangle 1"/>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pt-BR" altLang="pt-BR" sz="1800" b="0" i="0" u="none" strike="noStrike" cap="none" normalizeH="0" baseline="0" dirty="0">
              <a:ln>
                <a:noFill/>
              </a:ln>
              <a:solidFill>
                <a:schemeClr val="tx1"/>
              </a:solidFill>
              <a:effectLst/>
              <a:latin typeface="Arial" panose="020B0604020202020204" pitchFamily="34" charset="0"/>
            </a:endParaRPr>
          </a:p>
        </p:txBody>
      </p:sp>
      <p:pic>
        <p:nvPicPr>
          <p:cNvPr id="4" name="Imagem 3"/>
          <p:cNvPicPr>
            <a:picLocks noChangeAspect="1"/>
          </p:cNvPicPr>
          <p:nvPr/>
        </p:nvPicPr>
        <p:blipFill>
          <a:blip r:embed="rId2"/>
          <a:stretch>
            <a:fillRect/>
          </a:stretch>
        </p:blipFill>
        <p:spPr>
          <a:xfrm>
            <a:off x="2463201" y="1497043"/>
            <a:ext cx="6972300" cy="438150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pPr>
              <a:lnSpc>
                <a:spcPct val="150000"/>
              </a:lnSpc>
            </a:pPr>
            <a:endParaRPr lang="pt-BR" sz="2800" b="1" dirty="0">
              <a:solidFill>
                <a:schemeClr val="bg1"/>
              </a:solidFill>
            </a:endParaRPr>
          </a:p>
          <a:p>
            <a:pPr lvl="2">
              <a:lnSpc>
                <a:spcPct val="150000"/>
              </a:lnSpc>
            </a:pPr>
            <a:r>
              <a:rPr lang="pt-BR" b="1" dirty="0">
                <a:solidFill>
                  <a:schemeClr val="bg1"/>
                </a:solidFill>
              </a:rPr>
              <a:t>Prática NASM</a:t>
            </a:r>
            <a:endParaRPr lang="pt-BR" b="1" dirty="0">
              <a:solidFill>
                <a:schemeClr val="bg1"/>
              </a:solidFill>
            </a:endParaRPr>
          </a:p>
          <a:p>
            <a:pPr lvl="2">
              <a:lnSpc>
                <a:spcPct val="150000"/>
              </a:lnSpc>
            </a:pPr>
            <a:r>
              <a:rPr kumimoji="0" lang="pt-PT" altLang="pt-BR" b="0" i="0" u="none" strike="noStrike" cap="none" normalizeH="0" baseline="0" dirty="0">
                <a:ln>
                  <a:noFill/>
                </a:ln>
                <a:solidFill>
                  <a:schemeClr val="bg1"/>
                </a:solidFill>
                <a:effectLst/>
                <a:latin typeface="Mulish"/>
              </a:rPr>
              <a:t>Vamos analisar outro exemplo</a:t>
            </a:r>
            <a:endParaRPr lang="pt-PT" altLang="pt-BR" b="1" dirty="0">
              <a:solidFill>
                <a:schemeClr val="bg1"/>
              </a:solidFill>
            </a:endParaRPr>
          </a:p>
        </p:txBody>
      </p:sp>
      <p:sp>
        <p:nvSpPr>
          <p:cNvPr id="2" name="Rectangle 1"/>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pt-BR" altLang="pt-BR"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err="1"/>
              <a:t>Summary</a:t>
            </a:r>
            <a:endParaRPr lang="pt-BR" sz="2800" b="1" dirty="0"/>
          </a:p>
          <a:p>
            <a:r>
              <a:rPr lang="pt-BR" sz="2800" b="1" dirty="0"/>
              <a:t>	Lógica de Programação |  </a:t>
            </a:r>
            <a:r>
              <a:rPr lang="pt-BR" sz="2800" b="1" dirty="0" err="1"/>
              <a:t>logic</a:t>
            </a:r>
            <a:r>
              <a:rPr lang="pt-BR" sz="2800" b="1" dirty="0"/>
              <a:t> </a:t>
            </a:r>
            <a:r>
              <a:rPr lang="pt-BR" sz="2800" b="1" dirty="0" err="1"/>
              <a:t>programming</a:t>
            </a:r>
            <a:endParaRPr lang="pt-BR" sz="2800" b="1" dirty="0"/>
          </a:p>
          <a:p>
            <a:endParaRPr lang="pt-BR" sz="2800" b="1" dirty="0"/>
          </a:p>
          <a:p>
            <a:pPr marL="285750" indent="-285750">
              <a:lnSpc>
                <a:spcPct val="150000"/>
              </a:lnSpc>
              <a:buFont typeface="Arial" panose="020B0604020202020204" pitchFamily="34" charset="0"/>
              <a:buChar char="•"/>
            </a:pPr>
            <a:r>
              <a:rPr lang="pt-BR" dirty="0"/>
              <a:t>Estrutura de um programa:</a:t>
            </a:r>
            <a:endParaRPr lang="pt-BR" dirty="0"/>
          </a:p>
          <a:p>
            <a:pPr marL="742950" lvl="1" indent="-285750">
              <a:lnSpc>
                <a:spcPct val="150000"/>
              </a:lnSpc>
              <a:buFont typeface="Arial" panose="020B0604020202020204" pitchFamily="34" charset="0"/>
              <a:buChar char="•"/>
            </a:pPr>
            <a:r>
              <a:rPr lang="pt-BR" dirty="0"/>
              <a:t>Linguagem de alto nível com C</a:t>
            </a:r>
            <a:endParaRPr lang="pt-BR" dirty="0"/>
          </a:p>
          <a:p>
            <a:pPr marL="742950" lvl="1" indent="-285750">
              <a:lnSpc>
                <a:spcPct val="150000"/>
              </a:lnSpc>
              <a:buFont typeface="Arial" panose="020B0604020202020204" pitchFamily="34" charset="0"/>
              <a:buChar char="•"/>
            </a:pPr>
            <a:r>
              <a:rPr lang="pt-BR" dirty="0"/>
              <a:t>Entender a estrutura da linguagem</a:t>
            </a:r>
            <a:endParaRPr lang="pt-BR" dirty="0"/>
          </a:p>
          <a:p>
            <a:pPr marL="742950" lvl="1" indent="-285750">
              <a:lnSpc>
                <a:spcPct val="150000"/>
              </a:lnSpc>
              <a:buFont typeface="Arial" panose="020B0604020202020204" pitchFamily="34" charset="0"/>
              <a:buChar char="•"/>
            </a:pPr>
            <a:r>
              <a:rPr lang="pt-BR" dirty="0"/>
              <a:t>Compilador</a:t>
            </a:r>
            <a:endParaRPr lang="pt-BR" dirty="0"/>
          </a:p>
          <a:p>
            <a:pPr marL="742950" lvl="1" indent="-285750">
              <a:lnSpc>
                <a:spcPct val="150000"/>
              </a:lnSpc>
              <a:buFont typeface="Arial" panose="020B0604020202020204" pitchFamily="34" charset="0"/>
              <a:buChar char="•"/>
            </a:pPr>
            <a:r>
              <a:rPr lang="pt-BR" dirty="0" err="1"/>
              <a:t>Linker</a:t>
            </a:r>
            <a:endParaRPr lang="pt-BR" dirty="0"/>
          </a:p>
          <a:p>
            <a:pPr marL="742950" lvl="1" indent="-285750">
              <a:lnSpc>
                <a:spcPct val="150000"/>
              </a:lnSpc>
              <a:buFont typeface="Arial" panose="020B0604020202020204" pitchFamily="34" charset="0"/>
              <a:buChar char="•"/>
            </a:pPr>
            <a:r>
              <a:rPr lang="pt-BR" dirty="0" err="1"/>
              <a:t>Maker</a:t>
            </a:r>
            <a:endParaRPr lang="pt-BR" dirty="0"/>
          </a:p>
          <a:p>
            <a:pPr marL="742950" lvl="1" indent="-285750">
              <a:lnSpc>
                <a:spcPct val="150000"/>
              </a:lnSpc>
              <a:buFont typeface="Arial" panose="020B0604020202020204" pitchFamily="34" charset="0"/>
              <a:buChar char="•"/>
            </a:pPr>
            <a:endParaRPr lang="pt-BR" dirty="0"/>
          </a:p>
          <a:p>
            <a:pPr marL="1200150" lvl="2" indent="-285750">
              <a:lnSpc>
                <a:spcPct val="150000"/>
              </a:lnSpc>
              <a:buFont typeface="Arial" panose="020B0604020202020204" pitchFamily="34" charset="0"/>
              <a:buChar char="•"/>
            </a:pPr>
            <a:endParaRPr lang="pt-BR" dirty="0"/>
          </a:p>
          <a:p>
            <a:pPr marL="742950" lvl="1" indent="-285750">
              <a:lnSpc>
                <a:spcPct val="150000"/>
              </a:lnSpc>
              <a:buFont typeface="Arial" panose="020B0604020202020204" pitchFamily="34" charset="0"/>
              <a:buChar char="•"/>
            </a:pPr>
            <a:endParaRPr lang="pt-BR"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pPr>
              <a:lnSpc>
                <a:spcPct val="150000"/>
              </a:lnSpc>
            </a:pPr>
            <a:endParaRPr lang="pt-BR" sz="2800" b="1" dirty="0">
              <a:solidFill>
                <a:schemeClr val="bg1"/>
              </a:solidFill>
            </a:endParaRPr>
          </a:p>
          <a:p>
            <a:pPr lvl="2">
              <a:lnSpc>
                <a:spcPct val="150000"/>
              </a:lnSpc>
            </a:pPr>
            <a:r>
              <a:rPr lang="pt-BR" b="1" dirty="0">
                <a:solidFill>
                  <a:schemeClr val="bg1"/>
                </a:solidFill>
              </a:rPr>
              <a:t>Prática NASM</a:t>
            </a:r>
            <a:endParaRPr lang="pt-BR" b="1" dirty="0">
              <a:solidFill>
                <a:schemeClr val="bg1"/>
              </a:solidFill>
            </a:endParaRPr>
          </a:p>
          <a:p>
            <a:pPr lvl="2">
              <a:lnSpc>
                <a:spcPct val="150000"/>
              </a:lnSpc>
            </a:pPr>
            <a:r>
              <a:rPr kumimoji="0" lang="pt-PT" altLang="pt-BR" b="0" i="0" u="none" strike="noStrike" cap="none" normalizeH="0" baseline="0" dirty="0">
                <a:ln>
                  <a:noFill/>
                </a:ln>
                <a:solidFill>
                  <a:schemeClr val="bg1"/>
                </a:solidFill>
                <a:effectLst/>
                <a:latin typeface="Mulish"/>
              </a:rPr>
              <a:t>Vamos analisar outro exemplo</a:t>
            </a:r>
            <a:endParaRPr lang="pt-PT" altLang="pt-BR" b="1" dirty="0">
              <a:solidFill>
                <a:schemeClr val="bg1"/>
              </a:solidFill>
            </a:endParaRPr>
          </a:p>
        </p:txBody>
      </p:sp>
      <p:sp>
        <p:nvSpPr>
          <p:cNvPr id="2" name="Rectangle 1"/>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pt-BR" altLang="pt-BR" sz="1800" b="0" i="0" u="none" strike="noStrike" cap="none" normalizeH="0" baseline="0" dirty="0">
              <a:ln>
                <a:noFill/>
              </a:ln>
              <a:solidFill>
                <a:schemeClr val="tx1"/>
              </a:solidFill>
              <a:effectLst/>
              <a:latin typeface="Arial" panose="020B0604020202020204" pitchFamily="34" charset="0"/>
            </a:endParaRPr>
          </a:p>
        </p:txBody>
      </p:sp>
      <p:pic>
        <p:nvPicPr>
          <p:cNvPr id="3" name="Picture 2" descr="Screenshot from 2022-12-06 12-33-04"/>
          <p:cNvPicPr>
            <a:picLocks noChangeAspect="1"/>
          </p:cNvPicPr>
          <p:nvPr/>
        </p:nvPicPr>
        <p:blipFill>
          <a:blip r:embed="rId2"/>
          <a:stretch>
            <a:fillRect/>
          </a:stretch>
        </p:blipFill>
        <p:spPr>
          <a:xfrm>
            <a:off x="1528445" y="1210310"/>
            <a:ext cx="7509510" cy="564769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pPr>
              <a:lnSpc>
                <a:spcPct val="150000"/>
              </a:lnSpc>
            </a:pPr>
            <a:endParaRPr lang="pt-BR" sz="2800" b="1" dirty="0">
              <a:solidFill>
                <a:schemeClr val="bg1"/>
              </a:solidFill>
            </a:endParaRPr>
          </a:p>
          <a:p>
            <a:pPr lvl="2">
              <a:lnSpc>
                <a:spcPct val="150000"/>
              </a:lnSpc>
            </a:pPr>
            <a:r>
              <a:rPr lang="pt-BR" b="1" dirty="0">
                <a:solidFill>
                  <a:schemeClr val="bg1"/>
                </a:solidFill>
              </a:rPr>
              <a:t>Prática NASM</a:t>
            </a:r>
            <a:endParaRPr lang="pt-BR" b="1" dirty="0">
              <a:solidFill>
                <a:schemeClr val="bg1"/>
              </a:solidFill>
            </a:endParaRPr>
          </a:p>
          <a:p>
            <a:pPr lvl="2" eaLnBrk="0" fontAlgn="base" hangingPunct="0">
              <a:lnSpc>
                <a:spcPct val="150000"/>
              </a:lnSpc>
              <a:spcBef>
                <a:spcPct val="0"/>
              </a:spcBef>
              <a:spcAft>
                <a:spcPct val="0"/>
              </a:spcAft>
            </a:pPr>
            <a:r>
              <a:rPr kumimoji="0" lang="pt-BR" altLang="pt-BR" b="0" i="0" u="none" strike="noStrike" cap="none" normalizeH="0" baseline="0" dirty="0">
                <a:ln>
                  <a:noFill/>
                </a:ln>
                <a:solidFill>
                  <a:schemeClr val="bg1"/>
                </a:solidFill>
                <a:effectLst/>
                <a:latin typeface="Mulish"/>
              </a:rPr>
              <a:t>Geralmente, você coloca o código em uma seção chamada </a:t>
            </a:r>
            <a:r>
              <a:rPr kumimoji="0" lang="pt-BR" altLang="pt-BR" sz="1200" b="0" i="0" u="none" strike="noStrike" cap="none" normalizeH="0" baseline="0" dirty="0">
                <a:ln>
                  <a:noFill/>
                </a:ln>
                <a:solidFill>
                  <a:schemeClr val="bg1"/>
                </a:solidFill>
                <a:effectLst/>
                <a:latin typeface="Menlo"/>
              </a:rPr>
              <a:t>.</a:t>
            </a:r>
            <a:r>
              <a:rPr kumimoji="0" lang="pt-BR" altLang="pt-BR" sz="1200" b="0" i="0" u="none" strike="noStrike" cap="none" normalizeH="0" baseline="0" dirty="0" err="1">
                <a:ln>
                  <a:noFill/>
                </a:ln>
                <a:solidFill>
                  <a:schemeClr val="bg1"/>
                </a:solidFill>
                <a:effectLst/>
                <a:latin typeface="Menlo"/>
              </a:rPr>
              <a:t>text</a:t>
            </a:r>
            <a:r>
              <a:rPr kumimoji="0" lang="pt-BR" altLang="pt-BR" sz="1200" b="0" i="0" u="none" strike="noStrike" cap="none" normalizeH="0" baseline="0" dirty="0">
                <a:ln>
                  <a:noFill/>
                </a:ln>
                <a:solidFill>
                  <a:schemeClr val="bg1"/>
                </a:solidFill>
                <a:effectLst/>
                <a:latin typeface="Menlo"/>
              </a:rPr>
              <a:t> </a:t>
            </a:r>
            <a:r>
              <a:rPr kumimoji="0" lang="pt-BR" altLang="pt-BR" b="0" i="0" u="none" strike="noStrike" cap="none" normalizeH="0" baseline="0" dirty="0">
                <a:ln>
                  <a:noFill/>
                </a:ln>
                <a:solidFill>
                  <a:schemeClr val="bg1"/>
                </a:solidFill>
                <a:effectLst/>
                <a:latin typeface="Mulish"/>
              </a:rPr>
              <a:t>e seus dados constantes em uma seção chamada </a:t>
            </a:r>
            <a:r>
              <a:rPr kumimoji="0" lang="pt-BR" altLang="pt-BR" sz="1200" b="0" i="0" u="none" strike="noStrike" cap="none" normalizeH="0" baseline="0" dirty="0">
                <a:ln>
                  <a:noFill/>
                </a:ln>
                <a:solidFill>
                  <a:schemeClr val="bg1"/>
                </a:solidFill>
                <a:effectLst/>
                <a:latin typeface="Menlo"/>
              </a:rPr>
              <a:t>.data</a:t>
            </a:r>
            <a:r>
              <a:rPr kumimoji="0" lang="pt-BR" altLang="pt-BR" b="0" i="0" u="none" strike="noStrike" cap="none" normalizeH="0" baseline="0" dirty="0">
                <a:ln>
                  <a:noFill/>
                </a:ln>
                <a:solidFill>
                  <a:schemeClr val="bg1"/>
                </a:solidFill>
                <a:effectLst/>
                <a:latin typeface="Mulish"/>
              </a:rPr>
              <a:t>.</a:t>
            </a:r>
            <a:r>
              <a:rPr kumimoji="0" lang="pt-BR" altLang="pt-BR" sz="1100" b="0" i="0" u="none" strike="noStrike" cap="none" normalizeH="0" baseline="0" dirty="0">
                <a:ln>
                  <a:noFill/>
                </a:ln>
                <a:solidFill>
                  <a:schemeClr val="bg1"/>
                </a:solidFill>
                <a:effectLst/>
              </a:rPr>
              <a:t> </a:t>
            </a:r>
            <a:endParaRPr kumimoji="0" lang="pt-BR" altLang="pt-BR" sz="2800" b="0" i="0" u="none" strike="noStrike" cap="none" normalizeH="0" baseline="0" dirty="0">
              <a:ln>
                <a:noFill/>
              </a:ln>
              <a:solidFill>
                <a:schemeClr val="bg1"/>
              </a:solidFill>
              <a:effectLst/>
              <a:latin typeface="Arial" panose="020B0604020202020204" pitchFamily="34" charset="0"/>
            </a:endParaRPr>
          </a:p>
          <a:p>
            <a:pPr lvl="2">
              <a:lnSpc>
                <a:spcPct val="150000"/>
              </a:lnSpc>
            </a:pPr>
            <a:r>
              <a:rPr lang="pt-BR" b="0" i="0" dirty="0">
                <a:solidFill>
                  <a:schemeClr val="bg1"/>
                </a:solidFill>
                <a:effectLst/>
                <a:latin typeface="Mulish"/>
              </a:rPr>
              <a:t>O NASM é um ótimo montador, mas a linguagem </a:t>
            </a:r>
            <a:r>
              <a:rPr lang="pt-BR" b="0" i="0" dirty="0" err="1">
                <a:solidFill>
                  <a:schemeClr val="bg1"/>
                </a:solidFill>
                <a:effectLst/>
                <a:latin typeface="Mulish"/>
              </a:rPr>
              <a:t>assembly</a:t>
            </a:r>
            <a:r>
              <a:rPr lang="pt-BR" b="0" i="0" dirty="0">
                <a:solidFill>
                  <a:schemeClr val="bg1"/>
                </a:solidFill>
                <a:effectLst/>
                <a:latin typeface="Mulish"/>
              </a:rPr>
              <a:t> é complexa. Você precisa de mais do que um tutorial. Você precisa de detalhes. Muitos detalhes. Esteja pronto para consultar:</a:t>
            </a:r>
            <a:endParaRPr lang="pt-BR" b="0" i="0" dirty="0">
              <a:solidFill>
                <a:schemeClr val="bg1"/>
              </a:solidFill>
              <a:effectLst/>
              <a:latin typeface="Mulish"/>
            </a:endParaRPr>
          </a:p>
          <a:p>
            <a:pPr lvl="2">
              <a:lnSpc>
                <a:spcPct val="150000"/>
              </a:lnSpc>
              <a:buFont typeface="Arial" panose="020B0604020202020204" pitchFamily="34" charset="0"/>
              <a:buChar char="•"/>
            </a:pPr>
            <a:r>
              <a:rPr lang="pt-BR" b="0" i="0" dirty="0">
                <a:solidFill>
                  <a:schemeClr val="bg1"/>
                </a:solidFill>
                <a:effectLst/>
                <a:latin typeface="Mulish"/>
                <a:hlinkClick r:id="rId2"/>
              </a:rPr>
              <a:t>O Manual do NASM</a:t>
            </a:r>
            <a:r>
              <a:rPr lang="pt-BR" b="0" i="0" dirty="0">
                <a:solidFill>
                  <a:schemeClr val="bg1"/>
                </a:solidFill>
                <a:effectLst/>
                <a:latin typeface="Mulish"/>
              </a:rPr>
              <a:t> , que é muito bom!</a:t>
            </a:r>
            <a:endParaRPr lang="pt-BR" b="0" i="0" dirty="0">
              <a:solidFill>
                <a:schemeClr val="bg1"/>
              </a:solidFill>
              <a:effectLst/>
              <a:latin typeface="Mulish"/>
            </a:endParaRPr>
          </a:p>
          <a:p>
            <a:pPr lvl="2">
              <a:lnSpc>
                <a:spcPct val="150000"/>
              </a:lnSpc>
              <a:buFont typeface="Arial" panose="020B0604020202020204" pitchFamily="34" charset="0"/>
              <a:buChar char="•"/>
            </a:pPr>
            <a:r>
              <a:rPr lang="pt-BR" b="0" i="0" dirty="0">
                <a:solidFill>
                  <a:schemeClr val="bg1"/>
                </a:solidFill>
                <a:effectLst/>
                <a:latin typeface="Mulish"/>
                <a:hlinkClick r:id="rId3"/>
              </a:rPr>
              <a:t>Os manuais do processador Intel</a:t>
            </a:r>
            <a:endParaRPr lang="pt-BR" b="0" i="0" dirty="0">
              <a:solidFill>
                <a:schemeClr val="bg1"/>
              </a:solidFill>
              <a:effectLst/>
              <a:latin typeface="Mulish"/>
            </a:endParaRPr>
          </a:p>
          <a:p>
            <a:pPr lvl="2">
              <a:lnSpc>
                <a:spcPct val="150000"/>
              </a:lnSpc>
            </a:pPr>
            <a:endParaRPr lang="pt-BR" b="1" dirty="0">
              <a:solidFill>
                <a:schemeClr val="bg1"/>
              </a:solidFill>
            </a:endParaRPr>
          </a:p>
        </p:txBody>
      </p:sp>
      <p:sp>
        <p:nvSpPr>
          <p:cNvPr id="2" name="Rectangle 1"/>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pt-BR" altLang="pt-BR"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pPr>
              <a:lnSpc>
                <a:spcPct val="150000"/>
              </a:lnSpc>
            </a:pPr>
            <a:endParaRPr lang="pt-BR" sz="2800" b="1" dirty="0">
              <a:solidFill>
                <a:schemeClr val="bg1"/>
              </a:solidFill>
            </a:endParaRPr>
          </a:p>
          <a:p>
            <a:pPr lvl="2">
              <a:lnSpc>
                <a:spcPct val="150000"/>
              </a:lnSpc>
            </a:pPr>
            <a:r>
              <a:rPr lang="pt-BR" b="1" dirty="0">
                <a:solidFill>
                  <a:schemeClr val="bg1"/>
                </a:solidFill>
              </a:rPr>
              <a:t>Prática NASM</a:t>
            </a:r>
            <a:endParaRPr lang="pt-BR" b="1" dirty="0">
              <a:solidFill>
                <a:schemeClr val="bg1"/>
              </a:solidFill>
            </a:endParaRPr>
          </a:p>
          <a:p>
            <a:pPr lvl="2">
              <a:lnSpc>
                <a:spcPct val="150000"/>
              </a:lnSpc>
            </a:pPr>
            <a:r>
              <a:rPr lang="pt-BR" b="1" i="0" dirty="0">
                <a:solidFill>
                  <a:schemeClr val="bg1"/>
                </a:solidFill>
                <a:effectLst/>
                <a:latin typeface="gitbook-content-font"/>
              </a:rPr>
              <a:t>Registradores</a:t>
            </a:r>
            <a:endParaRPr lang="pt-BR" b="1" i="0" dirty="0">
              <a:solidFill>
                <a:schemeClr val="bg1"/>
              </a:solidFill>
              <a:effectLst/>
              <a:latin typeface="gitbook-content-font"/>
            </a:endParaRPr>
          </a:p>
          <a:p>
            <a:pPr lvl="2">
              <a:lnSpc>
                <a:spcPct val="150000"/>
              </a:lnSpc>
            </a:pPr>
            <a:r>
              <a:rPr lang="pt-BR" b="0" i="0" dirty="0">
                <a:solidFill>
                  <a:schemeClr val="bg1"/>
                </a:solidFill>
                <a:effectLst/>
                <a:latin typeface="gitbook-content-font"/>
              </a:rPr>
              <a:t>Os processadores possuem uma área física em seus </a:t>
            </a:r>
            <a:r>
              <a:rPr lang="pt-BR" b="0" i="1" dirty="0">
                <a:solidFill>
                  <a:schemeClr val="bg1"/>
                </a:solidFill>
                <a:effectLst/>
                <a:latin typeface="gitbook-content-font"/>
              </a:rPr>
              <a:t>chips</a:t>
            </a:r>
            <a:r>
              <a:rPr lang="pt-BR" b="0" i="0" dirty="0">
                <a:solidFill>
                  <a:schemeClr val="bg1"/>
                </a:solidFill>
                <a:effectLst/>
                <a:latin typeface="gitbook-content-font"/>
              </a:rPr>
              <a:t> para armazenamento de dados (de fato, somente números, já que é só isso que existe neste mundo!) chamadas de </a:t>
            </a:r>
            <a:r>
              <a:rPr lang="pt-BR" b="1" i="0" dirty="0">
                <a:solidFill>
                  <a:schemeClr val="bg1"/>
                </a:solidFill>
                <a:effectLst/>
                <a:latin typeface="gitbook-content-font"/>
              </a:rPr>
              <a:t>registradores</a:t>
            </a:r>
            <a:r>
              <a:rPr lang="pt-BR" b="0" i="0" dirty="0">
                <a:solidFill>
                  <a:schemeClr val="bg1"/>
                </a:solidFill>
                <a:effectLst/>
                <a:latin typeface="gitbook-content-font"/>
              </a:rPr>
              <a:t>, justamente porque registram (salvam) um número por um tempo, mesmo este sendo não determinado.</a:t>
            </a:r>
            <a:endParaRPr lang="pt-BR" b="0" i="0" dirty="0">
              <a:solidFill>
                <a:schemeClr val="bg1"/>
              </a:solidFill>
              <a:effectLst/>
              <a:latin typeface="gitbook-content-font"/>
            </a:endParaRPr>
          </a:p>
          <a:p>
            <a:pPr lvl="2">
              <a:lnSpc>
                <a:spcPct val="150000"/>
              </a:lnSpc>
            </a:pPr>
            <a:r>
              <a:rPr lang="pt-BR" b="0" i="0" dirty="0">
                <a:solidFill>
                  <a:schemeClr val="bg1"/>
                </a:solidFill>
                <a:effectLst/>
                <a:latin typeface="gitbook-content-font"/>
              </a:rPr>
              <a:t>Os registradores possuem normalmente o tamanho da palavra do processador, logo, se este é um processador de 32-bits, seus registradores possuem este tamanho também.</a:t>
            </a:r>
            <a:endParaRPr lang="pt-BR" b="0" i="0" dirty="0">
              <a:solidFill>
                <a:schemeClr val="bg1"/>
              </a:solidFill>
              <a:effectLst/>
              <a:latin typeface="gitbook-content-font"/>
            </a:endParaRPr>
          </a:p>
          <a:p>
            <a:pPr lvl="2">
              <a:lnSpc>
                <a:spcPct val="150000"/>
              </a:lnSpc>
            </a:pPr>
            <a:endParaRPr lang="pt-BR" b="1" dirty="0">
              <a:solidFill>
                <a:schemeClr val="bg1"/>
              </a:solidFill>
            </a:endParaRPr>
          </a:p>
        </p:txBody>
      </p:sp>
      <p:sp>
        <p:nvSpPr>
          <p:cNvPr id="2" name="Rectangle 1"/>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pt-BR" altLang="pt-BR"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pPr>
              <a:lnSpc>
                <a:spcPct val="150000"/>
              </a:lnSpc>
            </a:pPr>
            <a:endParaRPr lang="pt-BR" sz="2800" b="1" dirty="0">
              <a:solidFill>
                <a:schemeClr val="bg1"/>
              </a:solidFill>
            </a:endParaRPr>
          </a:p>
          <a:p>
            <a:pPr lvl="2">
              <a:lnSpc>
                <a:spcPct val="150000"/>
              </a:lnSpc>
            </a:pPr>
            <a:r>
              <a:rPr lang="pt-BR" b="1" dirty="0">
                <a:solidFill>
                  <a:schemeClr val="bg1"/>
                </a:solidFill>
              </a:rPr>
              <a:t>Prática NASM</a:t>
            </a:r>
            <a:endParaRPr lang="pt-BR" b="1" dirty="0">
              <a:solidFill>
                <a:schemeClr val="bg1"/>
              </a:solidFill>
            </a:endParaRPr>
          </a:p>
          <a:p>
            <a:pPr lvl="2">
              <a:lnSpc>
                <a:spcPct val="150000"/>
              </a:lnSpc>
            </a:pPr>
            <a:r>
              <a:rPr lang="pt-BR" b="1" dirty="0">
                <a:effectLst/>
              </a:rPr>
              <a:t>Registradores de uso geral</a:t>
            </a:r>
            <a:endParaRPr lang="pt-BR" b="1" dirty="0">
              <a:effectLst/>
            </a:endParaRPr>
          </a:p>
          <a:p>
            <a:pPr lvl="2">
              <a:lnSpc>
                <a:spcPct val="150000"/>
              </a:lnSpc>
            </a:pPr>
            <a:r>
              <a:rPr lang="pt-BR" dirty="0">
                <a:effectLst/>
              </a:rPr>
              <a:t>Um registrador de uso geral, também chamado de GPR (</a:t>
            </a:r>
            <a:r>
              <a:rPr lang="pt-BR" i="1" dirty="0">
                <a:effectLst/>
              </a:rPr>
              <a:t>General </a:t>
            </a:r>
            <a:r>
              <a:rPr lang="pt-BR" i="1" dirty="0" err="1">
                <a:effectLst/>
              </a:rPr>
              <a:t>Purpose</a:t>
            </a:r>
            <a:r>
              <a:rPr lang="pt-BR" i="1" dirty="0">
                <a:effectLst/>
              </a:rPr>
              <a:t> Register</a:t>
            </a:r>
            <a:r>
              <a:rPr lang="pt-BR" dirty="0">
                <a:effectLst/>
              </a:rPr>
              <a:t>) serve para armazenar temporariamente qualquer tipo de dado, para qualquer função.</a:t>
            </a:r>
            <a:endParaRPr lang="pt-BR" dirty="0">
              <a:effectLst/>
            </a:endParaRPr>
          </a:p>
          <a:p>
            <a:pPr lvl="2">
              <a:lnSpc>
                <a:spcPct val="150000"/>
              </a:lnSpc>
            </a:pPr>
            <a:r>
              <a:rPr lang="pt-BR" dirty="0">
                <a:effectLst/>
              </a:rPr>
              <a:t>Existem 8 registradores de uso geral na arquitetura Intel x86. Apesar de poderem ser utilizados para qualquer coisa, como seu nome sugere, a seguinte convenção é normalmente respeitada:</a:t>
            </a:r>
            <a:endParaRPr lang="pt-BR" dirty="0">
              <a:effectLst/>
            </a:endParaRPr>
          </a:p>
          <a:p>
            <a:pPr lvl="2">
              <a:lnSpc>
                <a:spcPct val="150000"/>
              </a:lnSpc>
            </a:pPr>
            <a:endParaRPr lang="pt-BR" b="1" dirty="0">
              <a:solidFill>
                <a:schemeClr val="bg1"/>
              </a:solidFill>
            </a:endParaRPr>
          </a:p>
        </p:txBody>
      </p:sp>
      <p:sp>
        <p:nvSpPr>
          <p:cNvPr id="2" name="Rectangle 1"/>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pt-BR" altLang="pt-BR"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bg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pPr>
              <a:lnSpc>
                <a:spcPct val="150000"/>
              </a:lnSpc>
            </a:pPr>
            <a:endParaRPr lang="pt-BR" sz="2800" b="1" dirty="0">
              <a:solidFill>
                <a:schemeClr val="bg1"/>
              </a:solidFill>
            </a:endParaRPr>
          </a:p>
          <a:p>
            <a:pPr lvl="2">
              <a:lnSpc>
                <a:spcPct val="150000"/>
              </a:lnSpc>
            </a:pPr>
            <a:endParaRPr lang="pt-BR" b="1" dirty="0">
              <a:solidFill>
                <a:schemeClr val="bg1"/>
              </a:solidFill>
            </a:endParaRPr>
          </a:p>
        </p:txBody>
      </p:sp>
      <p:sp>
        <p:nvSpPr>
          <p:cNvPr id="2" name="Rectangle 1"/>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pt-BR" altLang="pt-BR" sz="1800" b="0" i="0" u="none" strike="noStrike" cap="none" normalizeH="0" baseline="0" dirty="0">
              <a:ln>
                <a:noFill/>
              </a:ln>
              <a:solidFill>
                <a:schemeClr val="tx1"/>
              </a:solidFill>
              <a:effectLst/>
              <a:latin typeface="Arial" panose="020B0604020202020204" pitchFamily="34" charset="0"/>
            </a:endParaRPr>
          </a:p>
        </p:txBody>
      </p:sp>
      <p:pic>
        <p:nvPicPr>
          <p:cNvPr id="4" name="Imagem 3" descr="Uma imagem contendo Diagrama&#10;&#10;Descrição gerada automaticamente"/>
          <p:cNvPicPr>
            <a:picLocks noChangeAspect="1"/>
          </p:cNvPicPr>
          <p:nvPr/>
        </p:nvPicPr>
        <p:blipFill rotWithShape="1">
          <a:blip r:embed="rId2">
            <a:extLst>
              <a:ext uri="{28A0092B-C50C-407E-A947-70E740481C1C}">
                <a14:useLocalDpi xmlns:a14="http://schemas.microsoft.com/office/drawing/2010/main" val="0"/>
              </a:ext>
            </a:extLst>
          </a:blip>
          <a:srcRect l="4025" t="14782" r="6540" b="12094"/>
          <a:stretch>
            <a:fillRect/>
          </a:stretch>
        </p:blipFill>
        <p:spPr>
          <a:xfrm rot="5400000">
            <a:off x="-705641" y="2172488"/>
            <a:ext cx="5646491" cy="2596909"/>
          </a:xfrm>
          <a:prstGeom prst="rect">
            <a:avLst/>
          </a:prstGeom>
        </p:spPr>
      </p:pic>
      <p:pic>
        <p:nvPicPr>
          <p:cNvPr id="10" name="Imagem 9" descr="Diagrama&#10;&#10;Descrição gerada automaticamente"/>
          <p:cNvPicPr>
            <a:picLocks noChangeAspect="1"/>
          </p:cNvPicPr>
          <p:nvPr/>
        </p:nvPicPr>
        <p:blipFill rotWithShape="1">
          <a:blip r:embed="rId3">
            <a:extLst>
              <a:ext uri="{28A0092B-C50C-407E-A947-70E740481C1C}">
                <a14:useLocalDpi xmlns:a14="http://schemas.microsoft.com/office/drawing/2010/main" val="0"/>
              </a:ext>
            </a:extLst>
          </a:blip>
          <a:srcRect l="23779" t="18160" r="16976" b="16990"/>
          <a:stretch>
            <a:fillRect/>
          </a:stretch>
        </p:blipFill>
        <p:spPr>
          <a:xfrm>
            <a:off x="3416060" y="802972"/>
            <a:ext cx="8110913" cy="4993978"/>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1581150"/>
            <a:ext cx="10991849" cy="3867150"/>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ctr" anchorCtr="0"/>
          <a:lstStyle/>
          <a:p>
            <a:r>
              <a:rPr lang="pt-BR" sz="2800" b="1" dirty="0"/>
              <a:t>Introdução a linguagem C</a:t>
            </a:r>
            <a:endParaRPr lang="pt-BR" sz="20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pPr>
              <a:lnSpc>
                <a:spcPct val="150000"/>
              </a:lnSpc>
            </a:pPr>
            <a:r>
              <a:rPr lang="pt-BR" sz="2800" b="1" dirty="0">
                <a:solidFill>
                  <a:schemeClr val="bg1"/>
                </a:solidFill>
              </a:rPr>
              <a:t>Linguagem C</a:t>
            </a:r>
            <a:endParaRPr lang="pt-BR" sz="2800" b="1" dirty="0">
              <a:solidFill>
                <a:schemeClr val="bg1"/>
              </a:solidFill>
            </a:endParaRPr>
          </a:p>
          <a:p>
            <a:pPr>
              <a:lnSpc>
                <a:spcPct val="150000"/>
              </a:lnSpc>
            </a:pPr>
            <a:endParaRPr lang="pt-BR" sz="2800" b="1" dirty="0">
              <a:solidFill>
                <a:schemeClr val="bg1"/>
              </a:solidFill>
            </a:endParaRPr>
          </a:p>
          <a:p>
            <a:pPr algn="l">
              <a:lnSpc>
                <a:spcPct val="150000"/>
              </a:lnSpc>
            </a:pPr>
            <a:r>
              <a:rPr lang="pt-BR" b="1" i="0" dirty="0">
                <a:solidFill>
                  <a:schemeClr val="bg1"/>
                </a:solidFill>
                <a:effectLst/>
                <a:latin typeface="Arial" panose="020B0604020202020204" pitchFamily="34" charset="0"/>
              </a:rPr>
              <a:t>É</a:t>
            </a:r>
            <a:r>
              <a:rPr lang="pt-BR" b="0" i="0" dirty="0">
                <a:solidFill>
                  <a:schemeClr val="bg1"/>
                </a:solidFill>
                <a:effectLst/>
                <a:latin typeface="Arial" panose="020B0604020202020204" pitchFamily="34" charset="0"/>
              </a:rPr>
              <a:t> uma linguagem de programação de computador de propósito geral, procedural e imperativa, desenvolvida em 1972 por Dennis M. Ritchie nos Laboratórios Bell </a:t>
            </a:r>
            <a:r>
              <a:rPr lang="pt-BR" b="0" i="0" dirty="0" err="1">
                <a:solidFill>
                  <a:schemeClr val="bg1"/>
                </a:solidFill>
                <a:effectLst/>
                <a:latin typeface="Arial" panose="020B0604020202020204" pitchFamily="34" charset="0"/>
              </a:rPr>
              <a:t>Telephone</a:t>
            </a:r>
            <a:r>
              <a:rPr lang="pt-BR" b="0" i="0" dirty="0">
                <a:solidFill>
                  <a:schemeClr val="bg1"/>
                </a:solidFill>
                <a:effectLst/>
                <a:latin typeface="Arial" panose="020B0604020202020204" pitchFamily="34" charset="0"/>
              </a:rPr>
              <a:t> para desenvolver o sistema operacional UNIX. C é a linguagem de computador mais utilizada. Ele continua flutuando na escala número um de popularidade junto com a linguagem de programação Java, que também é igualmente popular e mais amplamente usada entre os programadores de software modernos.</a:t>
            </a:r>
            <a:r>
              <a:rPr lang="pt-BR" b="0" i="0" dirty="0">
                <a:solidFill>
                  <a:schemeClr val="bg1"/>
                </a:solidFill>
                <a:effectLst/>
                <a:latin typeface="Verdana" panose="020B0604030504040204" pitchFamily="34" charset="0"/>
              </a:rPr>
              <a:t>.</a:t>
            </a:r>
            <a:endParaRPr lang="pt-BR" b="0" i="0" dirty="0">
              <a:solidFill>
                <a:schemeClr val="bg1"/>
              </a:solidFill>
              <a:effectLst/>
              <a:latin typeface="Verdana" panose="020B0604030504040204" pitchFamily="34" charset="0"/>
            </a:endParaRPr>
          </a:p>
          <a:p>
            <a:pPr lvl="2">
              <a:lnSpc>
                <a:spcPct val="150000"/>
              </a:lnSpc>
            </a:pPr>
            <a:endParaRPr lang="pt-BR" b="1" dirty="0">
              <a:solidFill>
                <a:schemeClr val="bg1"/>
              </a:solidFill>
            </a:endParaRPr>
          </a:p>
        </p:txBody>
      </p:sp>
      <p:sp>
        <p:nvSpPr>
          <p:cNvPr id="2" name="Rectangle 1"/>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pt-BR" altLang="pt-BR"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pPr>
              <a:lnSpc>
                <a:spcPct val="150000"/>
              </a:lnSpc>
            </a:pPr>
            <a:r>
              <a:rPr lang="pt-BR" sz="2800" b="1" dirty="0">
                <a:solidFill>
                  <a:schemeClr val="bg1"/>
                </a:solidFill>
              </a:rPr>
              <a:t>Linguagem C</a:t>
            </a:r>
            <a:endParaRPr lang="pt-BR" sz="2800" b="1" dirty="0">
              <a:solidFill>
                <a:schemeClr val="bg1"/>
              </a:solidFill>
            </a:endParaRPr>
          </a:p>
          <a:p>
            <a:pPr>
              <a:lnSpc>
                <a:spcPct val="150000"/>
              </a:lnSpc>
            </a:pPr>
            <a:endParaRPr lang="pt-BR" sz="2800" b="1" dirty="0">
              <a:solidFill>
                <a:schemeClr val="bg1"/>
              </a:solidFill>
            </a:endParaRPr>
          </a:p>
          <a:p>
            <a:pPr algn="just">
              <a:lnSpc>
                <a:spcPct val="150000"/>
              </a:lnSpc>
            </a:pPr>
            <a:r>
              <a:rPr lang="pt-BR" b="1" i="0" dirty="0">
                <a:solidFill>
                  <a:schemeClr val="bg1"/>
                </a:solidFill>
                <a:effectLst/>
                <a:latin typeface="Arial" panose="020B0604020202020204" pitchFamily="34" charset="0"/>
              </a:rPr>
              <a:t>A linguagem de programação C</a:t>
            </a:r>
            <a:r>
              <a:rPr lang="pt-BR" b="0" i="0" dirty="0">
                <a:solidFill>
                  <a:schemeClr val="bg1"/>
                </a:solidFill>
                <a:effectLst/>
                <a:latin typeface="Arial" panose="020B0604020202020204" pitchFamily="34" charset="0"/>
              </a:rPr>
              <a:t> é OBRIGATÓRIA para estudantes e profissionais que trabalham para se tornarem um grande Engenheiro de Software, especialmente quando estão trabalhando no Domínio de Desenvolvimento de Software. Algumas das principais vantagens de aprender Programação C:</a:t>
            </a:r>
            <a:endParaRPr lang="pt-BR" b="0" i="0" dirty="0">
              <a:solidFill>
                <a:schemeClr val="bg1"/>
              </a:solidFill>
              <a:effectLst/>
              <a:latin typeface="Arial" panose="020B0604020202020204" pitchFamily="34" charset="0"/>
            </a:endParaRPr>
          </a:p>
          <a:p>
            <a:pPr algn="just">
              <a:lnSpc>
                <a:spcPct val="150000"/>
              </a:lnSpc>
              <a:buFont typeface="Arial" panose="020B0604020202020204" pitchFamily="34" charset="0"/>
              <a:buChar char="•"/>
            </a:pPr>
            <a:r>
              <a:rPr lang="pt-BR" b="0" i="0" dirty="0">
                <a:solidFill>
                  <a:schemeClr val="bg1"/>
                </a:solidFill>
                <a:effectLst/>
                <a:latin typeface="Arial" panose="020B0604020202020204" pitchFamily="34" charset="0"/>
              </a:rPr>
              <a:t>Fácil de aprender</a:t>
            </a:r>
            <a:endParaRPr lang="pt-BR" b="0" i="0" dirty="0">
              <a:solidFill>
                <a:schemeClr val="bg1"/>
              </a:solidFill>
              <a:effectLst/>
              <a:latin typeface="Arial" panose="020B0604020202020204" pitchFamily="34" charset="0"/>
            </a:endParaRPr>
          </a:p>
          <a:p>
            <a:pPr algn="just">
              <a:lnSpc>
                <a:spcPct val="150000"/>
              </a:lnSpc>
              <a:buFont typeface="Arial" panose="020B0604020202020204" pitchFamily="34" charset="0"/>
              <a:buChar char="•"/>
            </a:pPr>
            <a:r>
              <a:rPr lang="pt-BR" b="0" i="0" dirty="0">
                <a:solidFill>
                  <a:schemeClr val="bg1"/>
                </a:solidFill>
                <a:effectLst/>
                <a:latin typeface="Arial" panose="020B0604020202020204" pitchFamily="34" charset="0"/>
              </a:rPr>
              <a:t>Linguagem estruturada</a:t>
            </a:r>
            <a:endParaRPr lang="pt-BR" b="0" i="0" dirty="0">
              <a:solidFill>
                <a:schemeClr val="bg1"/>
              </a:solidFill>
              <a:effectLst/>
              <a:latin typeface="Arial" panose="020B0604020202020204" pitchFamily="34" charset="0"/>
            </a:endParaRPr>
          </a:p>
          <a:p>
            <a:pPr algn="just">
              <a:lnSpc>
                <a:spcPct val="150000"/>
              </a:lnSpc>
              <a:buFont typeface="Arial" panose="020B0604020202020204" pitchFamily="34" charset="0"/>
              <a:buChar char="•"/>
            </a:pPr>
            <a:r>
              <a:rPr lang="pt-BR" b="0" i="0" dirty="0">
                <a:solidFill>
                  <a:schemeClr val="bg1"/>
                </a:solidFill>
                <a:effectLst/>
                <a:latin typeface="Arial" panose="020B0604020202020204" pitchFamily="34" charset="0"/>
              </a:rPr>
              <a:t>Produz programas eficientes</a:t>
            </a:r>
            <a:endParaRPr lang="pt-BR" b="0" i="0" dirty="0">
              <a:solidFill>
                <a:schemeClr val="bg1"/>
              </a:solidFill>
              <a:effectLst/>
              <a:latin typeface="Arial" panose="020B0604020202020204" pitchFamily="34" charset="0"/>
            </a:endParaRPr>
          </a:p>
          <a:p>
            <a:pPr algn="just">
              <a:lnSpc>
                <a:spcPct val="150000"/>
              </a:lnSpc>
              <a:buFont typeface="Arial" panose="020B0604020202020204" pitchFamily="34" charset="0"/>
              <a:buChar char="•"/>
            </a:pPr>
            <a:r>
              <a:rPr lang="pt-BR" b="0" i="0" dirty="0">
                <a:solidFill>
                  <a:schemeClr val="bg1"/>
                </a:solidFill>
                <a:effectLst/>
                <a:latin typeface="Arial" panose="020B0604020202020204" pitchFamily="34" charset="0"/>
              </a:rPr>
              <a:t>Ele pode lidar com atividades de baixo nível</a:t>
            </a:r>
            <a:endParaRPr lang="pt-BR" b="0" i="0" dirty="0">
              <a:solidFill>
                <a:schemeClr val="bg1"/>
              </a:solidFill>
              <a:effectLst/>
              <a:latin typeface="Arial" panose="020B0604020202020204" pitchFamily="34" charset="0"/>
            </a:endParaRPr>
          </a:p>
          <a:p>
            <a:pPr algn="just">
              <a:lnSpc>
                <a:spcPct val="150000"/>
              </a:lnSpc>
              <a:buFont typeface="Arial" panose="020B0604020202020204" pitchFamily="34" charset="0"/>
              <a:buChar char="•"/>
            </a:pPr>
            <a:r>
              <a:rPr lang="pt-BR" b="0" i="0" dirty="0">
                <a:solidFill>
                  <a:schemeClr val="bg1"/>
                </a:solidFill>
                <a:effectLst/>
                <a:latin typeface="Arial" panose="020B0604020202020204" pitchFamily="34" charset="0"/>
              </a:rPr>
              <a:t>Pode ser compilado em uma variedade de plataformas de computador</a:t>
            </a:r>
            <a:endParaRPr lang="pt-BR" b="0" i="0" dirty="0">
              <a:solidFill>
                <a:schemeClr val="bg1"/>
              </a:solidFill>
              <a:effectLst/>
              <a:latin typeface="Arial" panose="020B0604020202020204" pitchFamily="34" charset="0"/>
            </a:endParaRPr>
          </a:p>
          <a:p>
            <a:pPr lvl="2">
              <a:lnSpc>
                <a:spcPct val="150000"/>
              </a:lnSpc>
            </a:pPr>
            <a:endParaRPr lang="pt-BR" b="1" dirty="0">
              <a:solidFill>
                <a:schemeClr val="bg1"/>
              </a:solidFill>
            </a:endParaRPr>
          </a:p>
        </p:txBody>
      </p:sp>
      <p:sp>
        <p:nvSpPr>
          <p:cNvPr id="2" name="Rectangle 1"/>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pt-BR" altLang="pt-BR"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pPr algn="just">
              <a:lnSpc>
                <a:spcPct val="150000"/>
              </a:lnSpc>
            </a:pPr>
            <a:r>
              <a:rPr lang="pt-BR" sz="2800" b="1" dirty="0">
                <a:solidFill>
                  <a:schemeClr val="bg1"/>
                </a:solidFill>
              </a:rPr>
              <a:t>Linguagem C</a:t>
            </a:r>
            <a:endParaRPr lang="pt-BR" sz="2800" b="1" dirty="0">
              <a:solidFill>
                <a:schemeClr val="bg1"/>
              </a:solidFill>
            </a:endParaRPr>
          </a:p>
          <a:p>
            <a:pPr algn="just">
              <a:lnSpc>
                <a:spcPct val="150000"/>
              </a:lnSpc>
            </a:pPr>
            <a:endParaRPr lang="pt-BR" sz="2800" b="1" dirty="0">
              <a:solidFill>
                <a:schemeClr val="bg1"/>
              </a:solidFill>
            </a:endParaRPr>
          </a:p>
          <a:p>
            <a:pPr algn="just">
              <a:lnSpc>
                <a:spcPct val="150000"/>
              </a:lnSpc>
            </a:pPr>
            <a:r>
              <a:rPr lang="pt-BR" b="0" i="0" dirty="0">
                <a:solidFill>
                  <a:schemeClr val="bg1"/>
                </a:solidFill>
                <a:effectLst/>
                <a:latin typeface="Arial" panose="020B0604020202020204" pitchFamily="34" charset="0"/>
              </a:rPr>
              <a:t>Fatos sobre C.</a:t>
            </a:r>
            <a:endParaRPr lang="pt-BR" b="0" i="0" dirty="0">
              <a:solidFill>
                <a:schemeClr val="bg1"/>
              </a:solidFill>
              <a:effectLst/>
              <a:latin typeface="Arial" panose="020B0604020202020204" pitchFamily="34" charset="0"/>
            </a:endParaRPr>
          </a:p>
          <a:p>
            <a:pPr algn="just">
              <a:lnSpc>
                <a:spcPct val="150000"/>
              </a:lnSpc>
              <a:buFont typeface="Arial" panose="020B0604020202020204" pitchFamily="34" charset="0"/>
              <a:buChar char="•"/>
            </a:pPr>
            <a:r>
              <a:rPr lang="pt-BR" b="0" i="0" dirty="0">
                <a:solidFill>
                  <a:schemeClr val="bg1"/>
                </a:solidFill>
                <a:effectLst/>
                <a:latin typeface="Arial" panose="020B0604020202020204" pitchFamily="34" charset="0"/>
              </a:rPr>
              <a:t>C foi inventado para escrever um sistema operacional chamado UNIX.</a:t>
            </a:r>
            <a:endParaRPr lang="pt-BR" b="0" i="0" dirty="0">
              <a:solidFill>
                <a:schemeClr val="bg1"/>
              </a:solidFill>
              <a:effectLst/>
              <a:latin typeface="Arial" panose="020B0604020202020204" pitchFamily="34" charset="0"/>
            </a:endParaRPr>
          </a:p>
          <a:p>
            <a:pPr algn="just">
              <a:lnSpc>
                <a:spcPct val="150000"/>
              </a:lnSpc>
              <a:buFont typeface="Arial" panose="020B0604020202020204" pitchFamily="34" charset="0"/>
              <a:buChar char="•"/>
            </a:pPr>
            <a:r>
              <a:rPr lang="pt-BR" b="0" i="0" dirty="0">
                <a:solidFill>
                  <a:schemeClr val="bg1"/>
                </a:solidFill>
                <a:effectLst/>
                <a:latin typeface="Arial" panose="020B0604020202020204" pitchFamily="34" charset="0"/>
              </a:rPr>
              <a:t>C é um sucessor da linguagem B que foi introduzida por volta do início dos anos 1970.</a:t>
            </a:r>
            <a:endParaRPr lang="pt-BR" b="0" i="0" dirty="0">
              <a:solidFill>
                <a:schemeClr val="bg1"/>
              </a:solidFill>
              <a:effectLst/>
              <a:latin typeface="Arial" panose="020B0604020202020204" pitchFamily="34" charset="0"/>
            </a:endParaRPr>
          </a:p>
          <a:p>
            <a:pPr algn="just">
              <a:lnSpc>
                <a:spcPct val="150000"/>
              </a:lnSpc>
              <a:buFont typeface="Arial" panose="020B0604020202020204" pitchFamily="34" charset="0"/>
              <a:buChar char="•"/>
            </a:pPr>
            <a:r>
              <a:rPr lang="pt-BR" b="0" i="0" dirty="0">
                <a:solidFill>
                  <a:schemeClr val="bg1"/>
                </a:solidFill>
                <a:effectLst/>
                <a:latin typeface="Arial" panose="020B0604020202020204" pitchFamily="34" charset="0"/>
              </a:rPr>
              <a:t>A linguagem foi formalizada em 1988 pelo American </a:t>
            </a:r>
            <a:r>
              <a:rPr lang="pt-BR" b="0" i="0" dirty="0" err="1">
                <a:solidFill>
                  <a:schemeClr val="bg1"/>
                </a:solidFill>
                <a:effectLst/>
                <a:latin typeface="Arial" panose="020B0604020202020204" pitchFamily="34" charset="0"/>
              </a:rPr>
              <a:t>National</a:t>
            </a:r>
            <a:r>
              <a:rPr lang="pt-BR" b="0" i="0" dirty="0">
                <a:solidFill>
                  <a:schemeClr val="bg1"/>
                </a:solidFill>
                <a:effectLst/>
                <a:latin typeface="Arial" panose="020B0604020202020204" pitchFamily="34" charset="0"/>
              </a:rPr>
              <a:t> Standard </a:t>
            </a:r>
            <a:r>
              <a:rPr lang="pt-BR" b="0" i="0" dirty="0" err="1">
                <a:solidFill>
                  <a:schemeClr val="bg1"/>
                </a:solidFill>
                <a:effectLst/>
                <a:latin typeface="Arial" panose="020B0604020202020204" pitchFamily="34" charset="0"/>
              </a:rPr>
              <a:t>Institute</a:t>
            </a:r>
            <a:r>
              <a:rPr lang="pt-BR" b="0" i="0" dirty="0">
                <a:solidFill>
                  <a:schemeClr val="bg1"/>
                </a:solidFill>
                <a:effectLst/>
                <a:latin typeface="Arial" panose="020B0604020202020204" pitchFamily="34" charset="0"/>
              </a:rPr>
              <a:t> (ANSI).</a:t>
            </a:r>
            <a:endParaRPr lang="pt-BR" b="0" i="0" dirty="0">
              <a:solidFill>
                <a:schemeClr val="bg1"/>
              </a:solidFill>
              <a:effectLst/>
              <a:latin typeface="Arial" panose="020B0604020202020204" pitchFamily="34" charset="0"/>
            </a:endParaRPr>
          </a:p>
          <a:p>
            <a:pPr algn="just">
              <a:lnSpc>
                <a:spcPct val="150000"/>
              </a:lnSpc>
              <a:buFont typeface="Arial" panose="020B0604020202020204" pitchFamily="34" charset="0"/>
              <a:buChar char="•"/>
            </a:pPr>
            <a:r>
              <a:rPr lang="pt-BR" b="0" i="0" dirty="0">
                <a:solidFill>
                  <a:schemeClr val="bg1"/>
                </a:solidFill>
                <a:effectLst/>
                <a:latin typeface="Arial" panose="020B0604020202020204" pitchFamily="34" charset="0"/>
              </a:rPr>
              <a:t>O sistema operacional UNIX foi totalmente escrito em C.</a:t>
            </a:r>
            <a:endParaRPr lang="pt-BR" b="0" i="0" dirty="0">
              <a:solidFill>
                <a:schemeClr val="bg1"/>
              </a:solidFill>
              <a:effectLst/>
              <a:latin typeface="Arial" panose="020B0604020202020204" pitchFamily="34" charset="0"/>
            </a:endParaRPr>
          </a:p>
          <a:p>
            <a:pPr algn="just">
              <a:lnSpc>
                <a:spcPct val="150000"/>
              </a:lnSpc>
              <a:buFont typeface="Arial" panose="020B0604020202020204" pitchFamily="34" charset="0"/>
              <a:buChar char="•"/>
            </a:pPr>
            <a:r>
              <a:rPr lang="pt-BR" b="0" i="0" dirty="0">
                <a:solidFill>
                  <a:schemeClr val="bg1"/>
                </a:solidFill>
                <a:effectLst/>
                <a:latin typeface="Arial" panose="020B0604020202020204" pitchFamily="34" charset="0"/>
              </a:rPr>
              <a:t>Hoje C é a linguagem de programação de sistema mais usada e popular.</a:t>
            </a:r>
            <a:endParaRPr lang="pt-BR" b="0" i="0" dirty="0">
              <a:solidFill>
                <a:schemeClr val="bg1"/>
              </a:solidFill>
              <a:effectLst/>
              <a:latin typeface="Arial" panose="020B0604020202020204" pitchFamily="34" charset="0"/>
            </a:endParaRPr>
          </a:p>
          <a:p>
            <a:pPr algn="just">
              <a:lnSpc>
                <a:spcPct val="150000"/>
              </a:lnSpc>
              <a:buFont typeface="Arial" panose="020B0604020202020204" pitchFamily="34" charset="0"/>
              <a:buChar char="•"/>
            </a:pPr>
            <a:r>
              <a:rPr lang="pt-BR" b="0" i="0" dirty="0">
                <a:solidFill>
                  <a:schemeClr val="bg1"/>
                </a:solidFill>
                <a:effectLst/>
                <a:latin typeface="Arial" panose="020B0604020202020204" pitchFamily="34" charset="0"/>
              </a:rPr>
              <a:t>A maioria dos softwares de última geração foram implementados usando C.</a:t>
            </a:r>
            <a:endParaRPr lang="pt-BR" b="0" i="0" dirty="0">
              <a:solidFill>
                <a:schemeClr val="bg1"/>
              </a:solidFill>
              <a:effectLst/>
              <a:latin typeface="Arial" panose="020B0604020202020204" pitchFamily="34" charset="0"/>
            </a:endParaRPr>
          </a:p>
          <a:p>
            <a:pPr lvl="2" algn="just">
              <a:lnSpc>
                <a:spcPct val="150000"/>
              </a:lnSpc>
            </a:pPr>
            <a:endParaRPr lang="pt-BR" b="1" dirty="0">
              <a:solidFill>
                <a:schemeClr val="bg1"/>
              </a:solidFill>
            </a:endParaRPr>
          </a:p>
        </p:txBody>
      </p:sp>
      <p:sp>
        <p:nvSpPr>
          <p:cNvPr id="2" name="Rectangle 1"/>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pt-BR" altLang="pt-BR"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pPr algn="just">
              <a:lnSpc>
                <a:spcPct val="150000"/>
              </a:lnSpc>
            </a:pPr>
            <a:r>
              <a:rPr lang="pt-BR" sz="2800" b="1" dirty="0">
                <a:solidFill>
                  <a:schemeClr val="bg1"/>
                </a:solidFill>
              </a:rPr>
              <a:t>Linguagem C</a:t>
            </a:r>
            <a:endParaRPr lang="pt-BR" sz="2800" b="1" dirty="0">
              <a:solidFill>
                <a:schemeClr val="bg1"/>
              </a:solidFill>
            </a:endParaRPr>
          </a:p>
          <a:p>
            <a:pPr algn="just">
              <a:lnSpc>
                <a:spcPct val="150000"/>
              </a:lnSpc>
            </a:pPr>
            <a:endParaRPr lang="pt-BR" sz="2800" b="1"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pPr>
            <a:r>
              <a:rPr kumimoji="0" lang="pt-BR" altLang="pt-BR" sz="36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Olá Mundo usando programação C.</a:t>
            </a:r>
            <a:endParaRPr kumimoji="0" lang="pt-BR" altLang="pt-BR" sz="3600"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pPr>
            <a:r>
              <a:rPr kumimoji="0" lang="pt-BR" altLang="pt-BR" sz="18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Apenas para lhe dar um pouco de entusiasmo sobre a </a:t>
            </a:r>
            <a:r>
              <a:rPr kumimoji="0" lang="pt-BR" altLang="pt-BR" sz="1800" b="1" i="0" u="none" strike="noStrike" cap="none" normalizeH="0" baseline="0" dirty="0">
                <a:ln>
                  <a:noFill/>
                </a:ln>
                <a:solidFill>
                  <a:schemeClr val="bg1"/>
                </a:solidFill>
                <a:effectLst/>
                <a:latin typeface="Arial" panose="020B0604020202020204" pitchFamily="34" charset="0"/>
                <a:cs typeface="Arial" panose="020B0604020202020204" pitchFamily="34" charset="0"/>
              </a:rPr>
              <a:t>programação C</a:t>
            </a:r>
            <a:r>
              <a:rPr kumimoji="0" lang="pt-BR" altLang="pt-BR" sz="18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 , um pequeno programa convencional de programação C </a:t>
            </a:r>
            <a:r>
              <a:rPr kumimoji="0" lang="pt-BR" altLang="pt-BR" sz="1800"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Hello</a:t>
            </a:r>
            <a:r>
              <a:rPr kumimoji="0" lang="pt-BR" altLang="pt-BR" sz="18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 World.</a:t>
            </a:r>
            <a:endParaRPr kumimoji="0" lang="pt-BR" altLang="pt-BR" sz="1800"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pt-BR" altLang="pt-BR" sz="11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pt-BR" altLang="pt-BR" sz="2800" b="0" i="0" u="none" strike="noStrike" cap="none" normalizeH="0" baseline="0" dirty="0">
              <a:ln>
                <a:noFill/>
              </a:ln>
              <a:solidFill>
                <a:schemeClr val="bg1"/>
              </a:solidFill>
              <a:effectLst/>
              <a:latin typeface="Arial" panose="020B0604020202020204" pitchFamily="34" charset="0"/>
            </a:endParaRPr>
          </a:p>
          <a:p>
            <a:pPr lvl="2" algn="just">
              <a:lnSpc>
                <a:spcPct val="150000"/>
              </a:lnSpc>
            </a:pPr>
            <a:endParaRPr lang="pt-BR" b="1" dirty="0">
              <a:solidFill>
                <a:schemeClr val="bg1"/>
              </a:solidFill>
            </a:endParaRPr>
          </a:p>
        </p:txBody>
      </p:sp>
      <p:pic>
        <p:nvPicPr>
          <p:cNvPr id="8" name="Imagem 7"/>
          <p:cNvPicPr>
            <a:picLocks noChangeAspect="1"/>
          </p:cNvPicPr>
          <p:nvPr/>
        </p:nvPicPr>
        <p:blipFill>
          <a:blip r:embed="rId2"/>
          <a:stretch>
            <a:fillRect/>
          </a:stretch>
        </p:blipFill>
        <p:spPr>
          <a:xfrm>
            <a:off x="1336376" y="3428999"/>
            <a:ext cx="5549079" cy="2743365"/>
          </a:xfrm>
          <a:prstGeom prst="rect">
            <a:avLst/>
          </a:prstGeom>
        </p:spPr>
      </p:pic>
      <p:sp>
        <p:nvSpPr>
          <p:cNvPr id="9" name="CaixaDeTexto 8"/>
          <p:cNvSpPr txBox="1"/>
          <p:nvPr/>
        </p:nvSpPr>
        <p:spPr>
          <a:xfrm>
            <a:off x="7039155" y="3700732"/>
            <a:ext cx="4710021" cy="923330"/>
          </a:xfrm>
          <a:prstGeom prst="rect">
            <a:avLst/>
          </a:prstGeom>
          <a:noFill/>
        </p:spPr>
        <p:txBody>
          <a:bodyPr wrap="square" rtlCol="0">
            <a:spAutoFit/>
          </a:bodyPr>
          <a:lstStyle/>
          <a:p>
            <a:r>
              <a:rPr lang="pt-BR" dirty="0" err="1">
                <a:solidFill>
                  <a:schemeClr val="bg1"/>
                </a:solidFill>
              </a:rPr>
              <a:t>gcc</a:t>
            </a:r>
            <a:r>
              <a:rPr lang="pt-BR" dirty="0">
                <a:solidFill>
                  <a:schemeClr val="bg1"/>
                </a:solidFill>
              </a:rPr>
              <a:t> </a:t>
            </a:r>
            <a:r>
              <a:rPr lang="pt-BR" dirty="0" err="1">
                <a:solidFill>
                  <a:schemeClr val="bg1"/>
                </a:solidFill>
              </a:rPr>
              <a:t>hello.c</a:t>
            </a:r>
            <a:r>
              <a:rPr lang="pt-BR" dirty="0">
                <a:solidFill>
                  <a:schemeClr val="bg1"/>
                </a:solidFill>
              </a:rPr>
              <a:t> -o </a:t>
            </a:r>
            <a:r>
              <a:rPr lang="pt-BR" dirty="0" err="1">
                <a:solidFill>
                  <a:schemeClr val="bg1"/>
                </a:solidFill>
              </a:rPr>
              <a:t>hello</a:t>
            </a:r>
            <a:r>
              <a:rPr lang="pt-BR" dirty="0">
                <a:solidFill>
                  <a:schemeClr val="bg1"/>
                </a:solidFill>
              </a:rPr>
              <a:t> -&gt; Para compilar</a:t>
            </a:r>
            <a:endParaRPr lang="pt-BR" dirty="0">
              <a:solidFill>
                <a:schemeClr val="bg1"/>
              </a:solidFill>
            </a:endParaRPr>
          </a:p>
          <a:p>
            <a:endParaRPr lang="pt-BR" dirty="0">
              <a:solidFill>
                <a:schemeClr val="bg1"/>
              </a:solidFill>
            </a:endParaRPr>
          </a:p>
          <a:p>
            <a:r>
              <a:rPr lang="pt-BR" dirty="0">
                <a:solidFill>
                  <a:schemeClr val="bg1"/>
                </a:solidFill>
              </a:rPr>
              <a:t>./</a:t>
            </a:r>
            <a:r>
              <a:rPr lang="pt-BR" dirty="0" err="1">
                <a:solidFill>
                  <a:schemeClr val="bg1"/>
                </a:solidFill>
              </a:rPr>
              <a:t>hello</a:t>
            </a:r>
            <a:r>
              <a:rPr lang="pt-BR" dirty="0">
                <a:solidFill>
                  <a:schemeClr val="bg1"/>
                </a:solidFill>
              </a:rPr>
              <a:t> -&gt; Para executar</a:t>
            </a:r>
            <a:endParaRPr lang="pt-BR"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err="1"/>
              <a:t>Summary</a:t>
            </a:r>
            <a:endParaRPr lang="pt-BR" sz="2800" b="1" dirty="0"/>
          </a:p>
          <a:p>
            <a:r>
              <a:rPr lang="pt-BR" sz="2800" b="1" dirty="0"/>
              <a:t>	Lógica de Programação |  </a:t>
            </a:r>
            <a:r>
              <a:rPr lang="pt-BR" sz="2800" b="1" dirty="0" err="1"/>
              <a:t>logic</a:t>
            </a:r>
            <a:r>
              <a:rPr lang="pt-BR" sz="2800" b="1" dirty="0"/>
              <a:t> </a:t>
            </a:r>
            <a:r>
              <a:rPr lang="pt-BR" sz="2800" b="1" dirty="0" err="1"/>
              <a:t>programming</a:t>
            </a:r>
            <a:endParaRPr lang="pt-BR" sz="2800" b="1" dirty="0"/>
          </a:p>
          <a:p>
            <a:endParaRPr lang="pt-BR" sz="2800" b="1" dirty="0"/>
          </a:p>
          <a:p>
            <a:pPr marL="285750" indent="-285750">
              <a:lnSpc>
                <a:spcPct val="150000"/>
              </a:lnSpc>
              <a:buFont typeface="Arial" panose="020B0604020202020204" pitchFamily="34" charset="0"/>
              <a:buChar char="•"/>
            </a:pPr>
            <a:r>
              <a:rPr lang="pt-BR" dirty="0"/>
              <a:t>Estrutura de um programa:</a:t>
            </a:r>
            <a:endParaRPr lang="pt-BR" dirty="0"/>
          </a:p>
          <a:p>
            <a:pPr marL="742950" lvl="1" indent="-285750">
              <a:lnSpc>
                <a:spcPct val="150000"/>
              </a:lnSpc>
              <a:buFont typeface="Arial" panose="020B0604020202020204" pitchFamily="34" charset="0"/>
              <a:buChar char="•"/>
            </a:pPr>
            <a:r>
              <a:rPr lang="pt-BR" dirty="0"/>
              <a:t>Variáveis e Constantes</a:t>
            </a:r>
            <a:endParaRPr lang="pt-BR" dirty="0"/>
          </a:p>
          <a:p>
            <a:pPr marL="742950" lvl="1" indent="-285750">
              <a:lnSpc>
                <a:spcPct val="150000"/>
              </a:lnSpc>
              <a:buFont typeface="Arial" panose="020B0604020202020204" pitchFamily="34" charset="0"/>
              <a:buChar char="•"/>
            </a:pPr>
            <a:r>
              <a:rPr lang="pt-BR" dirty="0"/>
              <a:t>Tipos de Dados</a:t>
            </a:r>
            <a:endParaRPr lang="pt-BR" dirty="0"/>
          </a:p>
          <a:p>
            <a:pPr marL="742950" lvl="1" indent="-285750">
              <a:lnSpc>
                <a:spcPct val="150000"/>
              </a:lnSpc>
              <a:buFont typeface="Arial" panose="020B0604020202020204" pitchFamily="34" charset="0"/>
              <a:buChar char="•"/>
            </a:pPr>
            <a:r>
              <a:rPr lang="pt-BR" dirty="0"/>
              <a:t>Tabela ASCI</a:t>
            </a:r>
            <a:endParaRPr lang="pt-BR" dirty="0"/>
          </a:p>
          <a:p>
            <a:pPr marL="742950" lvl="1" indent="-285750">
              <a:lnSpc>
                <a:spcPct val="150000"/>
              </a:lnSpc>
              <a:buFont typeface="Arial" panose="020B0604020202020204" pitchFamily="34" charset="0"/>
              <a:buChar char="•"/>
            </a:pPr>
            <a:r>
              <a:rPr lang="pt-BR" dirty="0"/>
              <a:t>Fluxo top-</a:t>
            </a:r>
            <a:r>
              <a:rPr lang="pt-BR" dirty="0" err="1"/>
              <a:t>down</a:t>
            </a:r>
            <a:endParaRPr lang="pt-BR" dirty="0"/>
          </a:p>
          <a:p>
            <a:pPr marL="742950" lvl="1" indent="-285750">
              <a:lnSpc>
                <a:spcPct val="150000"/>
              </a:lnSpc>
              <a:buFont typeface="Arial" panose="020B0604020202020204" pitchFamily="34" charset="0"/>
              <a:buChar char="•"/>
            </a:pPr>
            <a:r>
              <a:rPr lang="pt-BR" dirty="0"/>
              <a:t>Desvio de fluxo:</a:t>
            </a:r>
            <a:endParaRPr lang="pt-BR" dirty="0"/>
          </a:p>
          <a:p>
            <a:pPr marL="1200150" lvl="2" indent="-285750">
              <a:lnSpc>
                <a:spcPct val="150000"/>
              </a:lnSpc>
              <a:buFont typeface="Arial" panose="020B0604020202020204" pitchFamily="34" charset="0"/>
              <a:buChar char="•"/>
            </a:pPr>
            <a:r>
              <a:rPr lang="pt-BR" dirty="0"/>
              <a:t>Simples</a:t>
            </a:r>
            <a:endParaRPr lang="pt-BR" dirty="0"/>
          </a:p>
          <a:p>
            <a:pPr marL="1200150" lvl="2" indent="-285750">
              <a:lnSpc>
                <a:spcPct val="150000"/>
              </a:lnSpc>
              <a:buFont typeface="Arial" panose="020B0604020202020204" pitchFamily="34" charset="0"/>
              <a:buChar char="•"/>
            </a:pPr>
            <a:r>
              <a:rPr lang="pt-BR" dirty="0" err="1"/>
              <a:t>Multiplo</a:t>
            </a:r>
            <a:endParaRPr lang="pt-BR" dirty="0"/>
          </a:p>
          <a:p>
            <a:pPr marL="1200150" lvl="2" indent="-285750">
              <a:lnSpc>
                <a:spcPct val="150000"/>
              </a:lnSpc>
              <a:buFont typeface="Arial" panose="020B0604020202020204" pitchFamily="34" charset="0"/>
              <a:buChar char="•"/>
            </a:pPr>
            <a:r>
              <a:rPr lang="pt-BR" dirty="0"/>
              <a:t>Estrutura ternária</a:t>
            </a:r>
            <a:endParaRPr lang="pt-BR" dirty="0"/>
          </a:p>
          <a:p>
            <a:pPr marL="742950" lvl="1" indent="-285750">
              <a:lnSpc>
                <a:spcPct val="150000"/>
              </a:lnSpc>
              <a:buFont typeface="Arial" panose="020B0604020202020204" pitchFamily="34" charset="0"/>
              <a:buChar char="•"/>
            </a:pPr>
            <a:endParaRPr lang="pt-BR" dirty="0"/>
          </a:p>
          <a:p>
            <a:pPr marL="1200150" lvl="2" indent="-285750">
              <a:lnSpc>
                <a:spcPct val="150000"/>
              </a:lnSpc>
              <a:buFont typeface="Arial" panose="020B0604020202020204" pitchFamily="34" charset="0"/>
              <a:buChar char="•"/>
            </a:pPr>
            <a:endParaRPr lang="pt-BR" dirty="0"/>
          </a:p>
          <a:p>
            <a:pPr marL="742950" lvl="1" indent="-285750">
              <a:lnSpc>
                <a:spcPct val="150000"/>
              </a:lnSpc>
              <a:buFont typeface="Arial" panose="020B0604020202020204" pitchFamily="34" charset="0"/>
              <a:buChar char="•"/>
            </a:pPr>
            <a:endParaRPr lang="pt-BR"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pPr algn="just">
              <a:lnSpc>
                <a:spcPct val="150000"/>
              </a:lnSpc>
            </a:pPr>
            <a:r>
              <a:rPr lang="pt-BR" sz="2800" b="1" dirty="0">
                <a:solidFill>
                  <a:schemeClr val="bg1"/>
                </a:solidFill>
              </a:rPr>
              <a:t>Linguagem C</a:t>
            </a:r>
            <a:endParaRPr lang="pt-BR" sz="2800" b="1" dirty="0">
              <a:solidFill>
                <a:schemeClr val="bg1"/>
              </a:solidFill>
            </a:endParaRPr>
          </a:p>
          <a:p>
            <a:pPr algn="just">
              <a:lnSpc>
                <a:spcPct val="150000"/>
              </a:lnSpc>
            </a:pPr>
            <a:endParaRPr lang="pt-BR" sz="2800" b="1" dirty="0">
              <a:solidFill>
                <a:schemeClr val="bg1"/>
              </a:solidFill>
            </a:endParaRPr>
          </a:p>
          <a:p>
            <a:pPr marL="0" marR="0" lvl="0" indent="0" algn="l" defTabSz="914400" rtl="0" eaLnBrk="0" fontAlgn="base" latinLnBrk="0" hangingPunct="0">
              <a:lnSpc>
                <a:spcPct val="150000"/>
              </a:lnSpc>
              <a:spcBef>
                <a:spcPct val="0"/>
              </a:spcBef>
              <a:spcAft>
                <a:spcPct val="0"/>
              </a:spcAft>
              <a:buClrTx/>
              <a:buSzTx/>
              <a:buFontTx/>
              <a:buNone/>
            </a:pPr>
            <a:r>
              <a:rPr lang="pt-BR" sz="2000" b="0" i="0" dirty="0">
                <a:solidFill>
                  <a:schemeClr val="bg1"/>
                </a:solidFill>
                <a:effectLst/>
                <a:latin typeface="Arial" panose="020B0604020202020204" pitchFamily="34" charset="0"/>
              </a:rPr>
              <a:t>Você viu a estrutura básica de um programa C, então será fácil entender outros blocos de construção básicos da linguagem de programação C.</a:t>
            </a:r>
            <a:endParaRPr kumimoji="0" lang="pt-BR" altLang="pt-BR" sz="2000" b="0" i="0" u="none" strike="noStrike" cap="none" normalizeH="0" baseline="0" dirty="0">
              <a:ln>
                <a:noFill/>
              </a:ln>
              <a:solidFill>
                <a:schemeClr val="bg1"/>
              </a:solidFill>
              <a:effectLst/>
            </a:endParaRPr>
          </a:p>
          <a:p>
            <a:pPr marL="0" marR="0" lvl="0" indent="0" algn="l" defTabSz="914400" rtl="0" eaLnBrk="0" fontAlgn="base" latinLnBrk="0" hangingPunct="0">
              <a:lnSpc>
                <a:spcPct val="150000"/>
              </a:lnSpc>
              <a:spcBef>
                <a:spcPct val="0"/>
              </a:spcBef>
              <a:spcAft>
                <a:spcPct val="0"/>
              </a:spcAft>
              <a:buClrTx/>
              <a:buSzTx/>
              <a:buFontTx/>
              <a:buNone/>
            </a:pPr>
            <a:r>
              <a:rPr kumimoji="0" lang="pt-BR" altLang="pt-BR" b="0" i="0" u="none" strike="noStrike" cap="none" normalizeH="0" baseline="0" dirty="0">
                <a:ln>
                  <a:noFill/>
                </a:ln>
                <a:solidFill>
                  <a:schemeClr val="bg1"/>
                </a:solidFill>
                <a:effectLst/>
                <a:latin typeface="Arial" panose="020B0604020202020204" pitchFamily="34" charset="0"/>
                <a:cs typeface="Arial" panose="020B0604020202020204" pitchFamily="34" charset="0"/>
              </a:rPr>
              <a:t>Ponto e vírgula</a:t>
            </a:r>
            <a:endParaRPr kumimoji="0" lang="pt-BR" altLang="pt-BR"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pPr>
            <a:r>
              <a:rPr kumimoji="0" lang="pt-BR" altLang="pt-BR" b="0" i="0" u="none" strike="noStrike" cap="none" normalizeH="0" baseline="0" dirty="0">
                <a:ln>
                  <a:noFill/>
                </a:ln>
                <a:solidFill>
                  <a:schemeClr val="bg1"/>
                </a:solidFill>
                <a:effectLst/>
                <a:latin typeface="Arial" panose="020B0604020202020204" pitchFamily="34" charset="0"/>
                <a:cs typeface="Arial" panose="020B0604020202020204" pitchFamily="34" charset="0"/>
              </a:rPr>
              <a:t>Em um programa C, o ponto e vírgula é um terminador de instrução. Ou seja, cada instrução individual deve ser terminada com um ponto e vírgula. Indica o fim de uma entidade lógica.</a:t>
            </a:r>
            <a:endParaRPr kumimoji="0" lang="pt-BR" altLang="pt-BR" b="0" i="0" u="none" strike="noStrike" cap="none" normalizeH="0" baseline="0" dirty="0">
              <a:ln>
                <a:noFill/>
              </a:ln>
              <a:solidFill>
                <a:schemeClr val="bg1"/>
              </a:solidFill>
              <a:effectLst/>
            </a:endParaRPr>
          </a:p>
          <a:p>
            <a:pPr marL="0" marR="0" lvl="0" indent="0" algn="l" defTabSz="914400" rtl="0" eaLnBrk="0" fontAlgn="base" latinLnBrk="0" hangingPunct="0">
              <a:lnSpc>
                <a:spcPct val="150000"/>
              </a:lnSpc>
              <a:spcBef>
                <a:spcPct val="0"/>
              </a:spcBef>
              <a:spcAft>
                <a:spcPct val="0"/>
              </a:spcAft>
              <a:buClrTx/>
              <a:buSzTx/>
              <a:buFontTx/>
              <a:buNone/>
            </a:pPr>
            <a:r>
              <a:rPr kumimoji="0" lang="pt-BR" altLang="pt-BR" b="0" i="0" u="none" strike="noStrike" cap="none" normalizeH="0" baseline="0" dirty="0">
                <a:ln>
                  <a:noFill/>
                </a:ln>
                <a:solidFill>
                  <a:schemeClr val="bg1"/>
                </a:solidFill>
                <a:effectLst/>
                <a:latin typeface="Arial" panose="020B0604020202020204" pitchFamily="34" charset="0"/>
                <a:cs typeface="Arial" panose="020B0604020202020204" pitchFamily="34" charset="0"/>
              </a:rPr>
              <a:t>Dadas abaixo são duas declarações diferentes -</a:t>
            </a:r>
            <a:endParaRPr kumimoji="0" lang="pt-BR" altLang="pt-BR"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50000"/>
              </a:lnSpc>
              <a:spcBef>
                <a:spcPct val="0"/>
              </a:spcBef>
              <a:spcAft>
                <a:spcPct val="0"/>
              </a:spcAft>
              <a:buClrTx/>
              <a:buSzTx/>
              <a:buFontTx/>
              <a:buNone/>
            </a:pPr>
            <a:r>
              <a:rPr kumimoji="0" lang="pt-BR" altLang="pt-BR"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	</a:t>
            </a:r>
            <a:r>
              <a:rPr kumimoji="0" lang="pt-BR" altLang="pt-BR" b="0" i="0" u="none" strike="noStrike" cap="none" normalizeH="0" baseline="0" dirty="0" err="1">
                <a:ln>
                  <a:noFill/>
                </a:ln>
                <a:solidFill>
                  <a:schemeClr val="bg1"/>
                </a:solidFill>
                <a:effectLst/>
                <a:latin typeface="Courier New" panose="02070309020205020404" pitchFamily="49" charset="0"/>
                <a:cs typeface="Courier New" panose="02070309020205020404" pitchFamily="49" charset="0"/>
              </a:rPr>
              <a:t>printf</a:t>
            </a:r>
            <a:r>
              <a:rPr kumimoji="0" lang="pt-BR" altLang="pt-BR"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a:t>
            </a:r>
            <a:r>
              <a:rPr kumimoji="0" lang="pt-BR" altLang="pt-BR" b="0" i="0" u="none" strike="noStrike" cap="none" normalizeH="0" baseline="0" dirty="0" err="1">
                <a:ln>
                  <a:noFill/>
                </a:ln>
                <a:solidFill>
                  <a:schemeClr val="bg1"/>
                </a:solidFill>
                <a:effectLst/>
                <a:latin typeface="Courier New" panose="02070309020205020404" pitchFamily="49" charset="0"/>
                <a:cs typeface="Courier New" panose="02070309020205020404" pitchFamily="49" charset="0"/>
              </a:rPr>
              <a:t>Hello</a:t>
            </a:r>
            <a:r>
              <a:rPr kumimoji="0" lang="pt-BR" altLang="pt-BR"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 World! \n"); </a:t>
            </a:r>
            <a:endParaRPr kumimoji="0" lang="pt-BR" altLang="pt-BR"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50000"/>
              </a:lnSpc>
              <a:spcBef>
                <a:spcPct val="0"/>
              </a:spcBef>
              <a:spcAft>
                <a:spcPct val="0"/>
              </a:spcAft>
              <a:buClrTx/>
              <a:buSzTx/>
              <a:buFontTx/>
              <a:buNone/>
            </a:pPr>
            <a:r>
              <a:rPr kumimoji="0" lang="pt-BR" altLang="pt-BR"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	</a:t>
            </a:r>
            <a:r>
              <a:rPr kumimoji="0" lang="pt-BR" altLang="pt-BR" b="0" i="0" u="none" strike="noStrike" cap="none" normalizeH="0" baseline="0" dirty="0" err="1">
                <a:ln>
                  <a:noFill/>
                </a:ln>
                <a:solidFill>
                  <a:schemeClr val="bg1"/>
                </a:solidFill>
                <a:effectLst/>
                <a:latin typeface="Courier New" panose="02070309020205020404" pitchFamily="49" charset="0"/>
                <a:cs typeface="Courier New" panose="02070309020205020404" pitchFamily="49" charset="0"/>
              </a:rPr>
              <a:t>return</a:t>
            </a:r>
            <a:r>
              <a:rPr kumimoji="0" lang="pt-BR" altLang="pt-BR"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 0;</a:t>
            </a:r>
            <a:r>
              <a:rPr kumimoji="0" lang="pt-BR" altLang="pt-BR" b="0" i="0" u="none" strike="noStrike" cap="none" normalizeH="0" baseline="0" dirty="0">
                <a:ln>
                  <a:noFill/>
                </a:ln>
                <a:solidFill>
                  <a:schemeClr val="bg1"/>
                </a:solidFill>
                <a:effectLst/>
              </a:rPr>
              <a:t> </a:t>
            </a:r>
            <a:endParaRPr kumimoji="0" lang="pt-BR" altLang="pt-BR"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pPr>
            <a:endParaRPr kumimoji="0" lang="pt-BR" altLang="pt-BR" b="0" i="0" u="none" strike="noStrike" cap="none" normalizeH="0" baseline="0" dirty="0">
              <a:ln>
                <a:noFill/>
              </a:ln>
              <a:solidFill>
                <a:schemeClr val="bg1"/>
              </a:solidFill>
              <a:effectLst/>
              <a:latin typeface="Arial" panose="020B0604020202020204" pitchFamily="34" charset="0"/>
            </a:endParaRPr>
          </a:p>
          <a:p>
            <a:pPr lvl="2" algn="just">
              <a:lnSpc>
                <a:spcPct val="150000"/>
              </a:lnSpc>
            </a:pPr>
            <a:endParaRPr lang="pt-BR" b="1" dirty="0">
              <a:solidFill>
                <a:schemeClr val="bg1"/>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pPr algn="just">
              <a:lnSpc>
                <a:spcPct val="150000"/>
              </a:lnSpc>
            </a:pPr>
            <a:r>
              <a:rPr lang="pt-BR" sz="2800" b="1" dirty="0">
                <a:solidFill>
                  <a:schemeClr val="bg1"/>
                </a:solidFill>
              </a:rPr>
              <a:t>Linguagem C</a:t>
            </a:r>
            <a:endParaRPr lang="pt-BR" sz="2800" b="1" dirty="0">
              <a:solidFill>
                <a:schemeClr val="bg1"/>
              </a:solidFill>
            </a:endParaRPr>
          </a:p>
          <a:p>
            <a:pPr algn="just">
              <a:lnSpc>
                <a:spcPct val="150000"/>
              </a:lnSpc>
            </a:pPr>
            <a:endParaRPr lang="pt-BR" sz="2800" b="1" dirty="0">
              <a:solidFill>
                <a:schemeClr val="bg1"/>
              </a:solidFill>
            </a:endParaRPr>
          </a:p>
          <a:p>
            <a:pPr marL="0" marR="0" lvl="0" indent="0" algn="l" defTabSz="914400" rtl="0" eaLnBrk="0" fontAlgn="base" latinLnBrk="0" hangingPunct="0">
              <a:lnSpc>
                <a:spcPct val="150000"/>
              </a:lnSpc>
              <a:spcBef>
                <a:spcPct val="0"/>
              </a:spcBef>
              <a:spcAft>
                <a:spcPct val="0"/>
              </a:spcAft>
              <a:buClrTx/>
              <a:buSzTx/>
              <a:buFontTx/>
              <a:buNone/>
            </a:pPr>
            <a:r>
              <a:rPr kumimoji="0" lang="pt-BR" altLang="pt-BR" sz="32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Comentários</a:t>
            </a:r>
            <a:endParaRPr kumimoji="0" lang="pt-BR" altLang="pt-BR" sz="3200"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pPr>
            <a:r>
              <a:rPr kumimoji="0" lang="pt-BR" altLang="pt-BR" sz="20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Os comentários são como um texto de ajuda em seu programa C e são ignorados pelo compilador. Eles começam com /* e terminam com os caracteres */ como mostrado abaixo −</a:t>
            </a:r>
            <a:endParaRPr kumimoji="0" lang="pt-BR" altLang="pt-BR" sz="18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50000"/>
              </a:lnSpc>
              <a:spcBef>
                <a:spcPct val="0"/>
              </a:spcBef>
              <a:spcAft>
                <a:spcPct val="0"/>
              </a:spcAft>
              <a:buClrTx/>
              <a:buSzTx/>
              <a:buFontTx/>
              <a:buNone/>
            </a:pPr>
            <a:r>
              <a:rPr kumimoji="0" lang="pt-BR" altLang="pt-BR" sz="18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 </a:t>
            </a:r>
            <a:r>
              <a:rPr kumimoji="0" lang="pt-BR" altLang="pt-BR" sz="1800" b="0" i="0" u="none" strike="noStrike" cap="none" normalizeH="0" baseline="0" dirty="0" err="1">
                <a:ln>
                  <a:noFill/>
                </a:ln>
                <a:solidFill>
                  <a:schemeClr val="bg1"/>
                </a:solidFill>
                <a:effectLst/>
                <a:latin typeface="Courier New" panose="02070309020205020404" pitchFamily="49" charset="0"/>
                <a:cs typeface="Courier New" panose="02070309020205020404" pitchFamily="49" charset="0"/>
              </a:rPr>
              <a:t>my</a:t>
            </a:r>
            <a:r>
              <a:rPr kumimoji="0" lang="pt-BR" altLang="pt-BR" sz="18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 </a:t>
            </a:r>
            <a:r>
              <a:rPr kumimoji="0" lang="pt-BR" altLang="pt-BR" sz="1800" b="0" i="0" u="none" strike="noStrike" cap="none" normalizeH="0" baseline="0" dirty="0" err="1">
                <a:ln>
                  <a:noFill/>
                </a:ln>
                <a:solidFill>
                  <a:schemeClr val="bg1"/>
                </a:solidFill>
                <a:effectLst/>
                <a:latin typeface="Courier New" panose="02070309020205020404" pitchFamily="49" charset="0"/>
                <a:cs typeface="Courier New" panose="02070309020205020404" pitchFamily="49" charset="0"/>
              </a:rPr>
              <a:t>first</a:t>
            </a:r>
            <a:r>
              <a:rPr kumimoji="0" lang="pt-BR" altLang="pt-BR" sz="18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 </a:t>
            </a:r>
            <a:r>
              <a:rPr kumimoji="0" lang="pt-BR" altLang="pt-BR" sz="1800" b="0" i="0" u="none" strike="noStrike" cap="none" normalizeH="0" baseline="0" dirty="0" err="1">
                <a:ln>
                  <a:noFill/>
                </a:ln>
                <a:solidFill>
                  <a:schemeClr val="bg1"/>
                </a:solidFill>
                <a:effectLst/>
                <a:latin typeface="Courier New" panose="02070309020205020404" pitchFamily="49" charset="0"/>
                <a:cs typeface="Courier New" panose="02070309020205020404" pitchFamily="49" charset="0"/>
              </a:rPr>
              <a:t>program</a:t>
            </a:r>
            <a:r>
              <a:rPr kumimoji="0" lang="pt-BR" altLang="pt-BR" sz="18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 in C */</a:t>
            </a:r>
            <a:r>
              <a:rPr kumimoji="0" lang="pt-BR" altLang="pt-BR" sz="1200" b="0" i="0" u="none" strike="noStrike" cap="none" normalizeH="0" baseline="0" dirty="0">
                <a:ln>
                  <a:noFill/>
                </a:ln>
                <a:solidFill>
                  <a:schemeClr val="bg1"/>
                </a:solidFill>
                <a:effectLst/>
              </a:rPr>
              <a:t> </a:t>
            </a:r>
            <a:endParaRPr kumimoji="0" lang="pt-BR" altLang="pt-BR" sz="32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pPr>
            <a:endParaRPr kumimoji="0" lang="pt-BR" altLang="pt-BR" b="0" i="0" u="none" strike="noStrike" cap="none" normalizeH="0" baseline="0" dirty="0">
              <a:ln>
                <a:noFill/>
              </a:ln>
              <a:solidFill>
                <a:schemeClr val="bg1"/>
              </a:solidFill>
              <a:effectLst/>
              <a:latin typeface="Arial" panose="020B0604020202020204" pitchFamily="34" charset="0"/>
            </a:endParaRPr>
          </a:p>
          <a:p>
            <a:pPr lvl="2" algn="just">
              <a:lnSpc>
                <a:spcPct val="150000"/>
              </a:lnSpc>
            </a:pPr>
            <a:endParaRPr lang="pt-BR" b="1" dirty="0">
              <a:solidFill>
                <a:schemeClr val="bg1"/>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pPr algn="just">
              <a:lnSpc>
                <a:spcPct val="150000"/>
              </a:lnSpc>
            </a:pPr>
            <a:r>
              <a:rPr lang="pt-BR" sz="2800" b="1" dirty="0">
                <a:solidFill>
                  <a:schemeClr val="bg1"/>
                </a:solidFill>
              </a:rPr>
              <a:t>Linguagem C</a:t>
            </a:r>
            <a:endParaRPr lang="pt-BR" sz="2800" b="1" dirty="0">
              <a:solidFill>
                <a:schemeClr val="bg1"/>
              </a:solidFill>
            </a:endParaRPr>
          </a:p>
          <a:p>
            <a:pPr marL="0" marR="0" lvl="0" indent="0" algn="l" defTabSz="914400" rtl="0" eaLnBrk="0" fontAlgn="base" latinLnBrk="0" hangingPunct="0">
              <a:lnSpc>
                <a:spcPct val="150000"/>
              </a:lnSpc>
              <a:spcBef>
                <a:spcPct val="0"/>
              </a:spcBef>
              <a:spcAft>
                <a:spcPct val="0"/>
              </a:spcAft>
              <a:buClrTx/>
              <a:buSzTx/>
              <a:buFontTx/>
              <a:buNone/>
            </a:pPr>
            <a:r>
              <a:rPr kumimoji="0" lang="pt-BR" altLang="pt-BR" sz="32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Identificadores</a:t>
            </a:r>
            <a:endParaRPr kumimoji="0" lang="pt-BR" altLang="pt-BR" sz="3200"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pPr>
            <a:r>
              <a:rPr kumimoji="0" lang="pt-BR" altLang="pt-BR" b="0" i="0" u="none" strike="noStrike" cap="none" normalizeH="0" baseline="0" dirty="0">
                <a:ln>
                  <a:noFill/>
                </a:ln>
                <a:solidFill>
                  <a:schemeClr val="bg1"/>
                </a:solidFill>
                <a:effectLst/>
                <a:latin typeface="Arial" panose="020B0604020202020204" pitchFamily="34" charset="0"/>
                <a:cs typeface="Arial" panose="020B0604020202020204" pitchFamily="34" charset="0"/>
              </a:rPr>
              <a:t>O identificador em C é um nome usado para identificar uma variável, constante, função ou qualquer outro item definido pelo usuário. Um identificador começa com uma letra A </a:t>
            </a:r>
            <a:r>
              <a:rPr kumimoji="0" lang="pt-BR" altLang="pt-BR"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a</a:t>
            </a:r>
            <a:r>
              <a:rPr kumimoji="0" lang="pt-BR" altLang="pt-BR" b="0" i="0" u="none" strike="noStrike" cap="none" normalizeH="0" baseline="0" dirty="0">
                <a:ln>
                  <a:noFill/>
                </a:ln>
                <a:solidFill>
                  <a:schemeClr val="bg1"/>
                </a:solidFill>
                <a:effectLst/>
                <a:latin typeface="Arial" panose="020B0604020202020204" pitchFamily="34" charset="0"/>
                <a:cs typeface="Arial" panose="020B0604020202020204" pitchFamily="34" charset="0"/>
              </a:rPr>
              <a:t> Z, a </a:t>
            </a:r>
            <a:r>
              <a:rPr kumimoji="0" lang="pt-BR" altLang="pt-BR"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a</a:t>
            </a:r>
            <a:r>
              <a:rPr kumimoji="0" lang="pt-BR" altLang="pt-BR" b="0" i="0" u="none" strike="noStrike" cap="none" normalizeH="0" baseline="0" dirty="0">
                <a:ln>
                  <a:noFill/>
                </a:ln>
                <a:solidFill>
                  <a:schemeClr val="bg1"/>
                </a:solidFill>
                <a:effectLst/>
                <a:latin typeface="Arial" panose="020B0604020202020204" pitchFamily="34" charset="0"/>
                <a:cs typeface="Arial" panose="020B0604020202020204" pitchFamily="34" charset="0"/>
              </a:rPr>
              <a:t> z ou um sublinhado '_' seguido por zero ou mais letras, sublinhados e dígitos (0 a 9).</a:t>
            </a:r>
            <a:endParaRPr kumimoji="0" lang="pt-BR" altLang="pt-BR"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pPr>
            <a:endParaRPr kumimoji="0" lang="pt-BR" altLang="pt-BR"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pPr>
            <a:r>
              <a:rPr kumimoji="0" lang="pt-BR" altLang="pt-BR" b="0" i="0" u="none" strike="noStrike" cap="none" normalizeH="0" baseline="0" dirty="0">
                <a:ln>
                  <a:noFill/>
                </a:ln>
                <a:solidFill>
                  <a:schemeClr val="bg1"/>
                </a:solidFill>
                <a:effectLst/>
                <a:latin typeface="Arial" panose="020B0604020202020204" pitchFamily="34" charset="0"/>
                <a:cs typeface="Arial" panose="020B0604020202020204" pitchFamily="34" charset="0"/>
              </a:rPr>
              <a:t>C não permite caracteres de pontuação como @, $ e % em identificadores. C é uma linguagem de programação sensível a maiúsculas e minúsculas . Assim, Nome e nome são dois identificadores diferentes em C. Aqui estão alguns exemplos de identificadores aceitáveis ​​−</a:t>
            </a:r>
            <a:endParaRPr kumimoji="0" lang="pt-BR" altLang="pt-BR" b="0" i="0" u="none" strike="noStrike" cap="none" normalizeH="0" baseline="0" dirty="0">
              <a:ln>
                <a:noFill/>
              </a:ln>
              <a:solidFill>
                <a:schemeClr val="bg1"/>
              </a:solidFill>
              <a:effectLst/>
              <a:latin typeface="Arial" panose="020B0604020202020204" pitchFamily="34" charset="0"/>
            </a:endParaRPr>
          </a:p>
          <a:p>
            <a:pPr lvl="2" algn="just">
              <a:lnSpc>
                <a:spcPct val="150000"/>
              </a:lnSpc>
            </a:pPr>
            <a:endParaRPr lang="pt-BR" b="1" dirty="0">
              <a:solidFill>
                <a:schemeClr val="bg1"/>
              </a:solidFill>
            </a:endParaRPr>
          </a:p>
        </p:txBody>
      </p:sp>
      <p:pic>
        <p:nvPicPr>
          <p:cNvPr id="3" name="Imagem 2"/>
          <p:cNvPicPr>
            <a:picLocks noChangeAspect="1"/>
          </p:cNvPicPr>
          <p:nvPr/>
        </p:nvPicPr>
        <p:blipFill>
          <a:blip r:embed="rId2"/>
          <a:stretch>
            <a:fillRect/>
          </a:stretch>
        </p:blipFill>
        <p:spPr>
          <a:xfrm>
            <a:off x="2446695" y="5044716"/>
            <a:ext cx="7179085" cy="1017357"/>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6107062"/>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pPr algn="just">
              <a:lnSpc>
                <a:spcPct val="150000"/>
              </a:lnSpc>
            </a:pPr>
            <a:r>
              <a:rPr lang="pt-BR" sz="2800" b="1" dirty="0">
                <a:solidFill>
                  <a:schemeClr val="bg1"/>
                </a:solidFill>
              </a:rPr>
              <a:t>Linguagem C</a:t>
            </a:r>
            <a:endParaRPr lang="pt-BR" sz="2800" b="1" dirty="0">
              <a:solidFill>
                <a:schemeClr val="bg1"/>
              </a:solidFill>
            </a:endParaRPr>
          </a:p>
          <a:p>
            <a:pPr marL="0" marR="0" lvl="0" indent="0" algn="l" defTabSz="914400" rtl="0" eaLnBrk="0" fontAlgn="base" latinLnBrk="0" hangingPunct="0">
              <a:lnSpc>
                <a:spcPct val="150000"/>
              </a:lnSpc>
              <a:spcBef>
                <a:spcPct val="0"/>
              </a:spcBef>
              <a:spcAft>
                <a:spcPct val="0"/>
              </a:spcAft>
              <a:buClrTx/>
              <a:buSzTx/>
              <a:buFontTx/>
              <a:buNone/>
            </a:pPr>
            <a:r>
              <a:rPr kumimoji="0" lang="pt-BR" altLang="pt-BR" sz="32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Palavras-chave</a:t>
            </a:r>
            <a:endParaRPr kumimoji="0" lang="pt-BR" altLang="pt-BR" sz="3200"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pPr>
            <a:r>
              <a:rPr kumimoji="0" lang="pt-BR" altLang="pt-BR" b="0" i="0" u="none" strike="noStrike" cap="none" normalizeH="0" baseline="0" dirty="0">
                <a:ln>
                  <a:noFill/>
                </a:ln>
                <a:solidFill>
                  <a:schemeClr val="bg1"/>
                </a:solidFill>
                <a:effectLst/>
                <a:latin typeface="Arial" panose="020B0604020202020204" pitchFamily="34" charset="0"/>
                <a:cs typeface="Arial" panose="020B0604020202020204" pitchFamily="34" charset="0"/>
              </a:rPr>
              <a:t>A lista a seguir mostra as palavras reservadas em C. Essas palavras reservadas não podem ser usadas como constantes ou variáveis ​​ou quaisquer outros nomes de identificadores.​​−</a:t>
            </a:r>
            <a:endParaRPr kumimoji="0" lang="pt-BR" altLang="pt-BR" b="0" i="0" u="none" strike="noStrike" cap="none" normalizeH="0" baseline="0" dirty="0">
              <a:ln>
                <a:noFill/>
              </a:ln>
              <a:solidFill>
                <a:schemeClr val="bg1"/>
              </a:solidFill>
              <a:effectLst/>
              <a:latin typeface="Arial" panose="020B0604020202020204" pitchFamily="34" charset="0"/>
            </a:endParaRPr>
          </a:p>
          <a:p>
            <a:pPr lvl="2" algn="just">
              <a:lnSpc>
                <a:spcPct val="150000"/>
              </a:lnSpc>
            </a:pPr>
            <a:endParaRPr lang="pt-BR" b="1" dirty="0">
              <a:solidFill>
                <a:schemeClr val="bg1"/>
              </a:solidFill>
            </a:endParaRPr>
          </a:p>
        </p:txBody>
      </p:sp>
      <p:pic>
        <p:nvPicPr>
          <p:cNvPr id="8" name="Imagem 7"/>
          <p:cNvPicPr>
            <a:picLocks noChangeAspect="1"/>
          </p:cNvPicPr>
          <p:nvPr/>
        </p:nvPicPr>
        <p:blipFill>
          <a:blip r:embed="rId2"/>
          <a:stretch>
            <a:fillRect/>
          </a:stretch>
        </p:blipFill>
        <p:spPr>
          <a:xfrm>
            <a:off x="2723074" y="2990388"/>
            <a:ext cx="6981825" cy="3590925"/>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6107062"/>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pPr algn="just">
              <a:lnSpc>
                <a:spcPct val="150000"/>
              </a:lnSpc>
            </a:pPr>
            <a:r>
              <a:rPr lang="pt-BR" sz="2800" b="1" dirty="0">
                <a:solidFill>
                  <a:schemeClr val="bg1"/>
                </a:solidFill>
              </a:rPr>
              <a:t>Linguagem C</a:t>
            </a:r>
            <a:endParaRPr lang="pt-BR" sz="2800" b="1" dirty="0">
              <a:solidFill>
                <a:schemeClr val="bg1"/>
              </a:solidFill>
            </a:endParaRPr>
          </a:p>
          <a:p>
            <a:pPr marL="0" marR="0" lvl="0" indent="0" algn="l" defTabSz="914400" rtl="0" eaLnBrk="0" fontAlgn="base" latinLnBrk="0" hangingPunct="0">
              <a:lnSpc>
                <a:spcPct val="150000"/>
              </a:lnSpc>
              <a:spcBef>
                <a:spcPct val="0"/>
              </a:spcBef>
              <a:spcAft>
                <a:spcPct val="0"/>
              </a:spcAft>
              <a:buClrTx/>
              <a:buSzTx/>
              <a:buFontTx/>
              <a:buNone/>
            </a:pPr>
            <a:r>
              <a:rPr kumimoji="0" lang="pt-BR" altLang="pt-BR" sz="32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Tipos de dados</a:t>
            </a:r>
            <a:endParaRPr kumimoji="0" lang="pt-BR" altLang="pt-BR" sz="3200"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pPr>
            <a:r>
              <a:rPr kumimoji="0" lang="pt-BR" altLang="pt-BR" b="0" i="0" u="none" strike="noStrike" cap="none" normalizeH="0" baseline="0" dirty="0">
                <a:ln>
                  <a:noFill/>
                </a:ln>
                <a:solidFill>
                  <a:schemeClr val="bg1"/>
                </a:solidFill>
                <a:effectLst/>
                <a:latin typeface="Arial" panose="020B0604020202020204" pitchFamily="34" charset="0"/>
                <a:cs typeface="Arial" panose="020B0604020202020204" pitchFamily="34" charset="0"/>
              </a:rPr>
              <a:t>Os tipos de dados em c referem-se a um sistema extensivo usado para declarar variáveis ​​ou funções de diferentes tipos. O tipo de uma variável determina quanto espaço ela ocupa no armazenamento e como o padrão de bits armazenado é interpretado.</a:t>
            </a:r>
            <a:endParaRPr lang="pt-BR" b="1" dirty="0">
              <a:solidFill>
                <a:schemeClr val="bg1"/>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6107062"/>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pPr algn="just">
              <a:lnSpc>
                <a:spcPct val="150000"/>
              </a:lnSpc>
            </a:pPr>
            <a:r>
              <a:rPr lang="pt-BR" sz="2800" b="1" dirty="0">
                <a:solidFill>
                  <a:schemeClr val="bg1"/>
                </a:solidFill>
              </a:rPr>
              <a:t>Linguagem C</a:t>
            </a:r>
            <a:endParaRPr lang="pt-BR" sz="2800" b="1" dirty="0">
              <a:solidFill>
                <a:schemeClr val="bg1"/>
              </a:solidFill>
            </a:endParaRPr>
          </a:p>
          <a:p>
            <a:pPr marL="0" marR="0" lvl="0" indent="0" algn="l" defTabSz="914400" rtl="0" eaLnBrk="0" fontAlgn="base" latinLnBrk="0" hangingPunct="0">
              <a:lnSpc>
                <a:spcPct val="150000"/>
              </a:lnSpc>
              <a:spcBef>
                <a:spcPct val="0"/>
              </a:spcBef>
              <a:spcAft>
                <a:spcPct val="0"/>
              </a:spcAft>
              <a:buClrTx/>
              <a:buSzTx/>
              <a:buFontTx/>
              <a:buNone/>
            </a:pPr>
            <a:r>
              <a:rPr kumimoji="0" lang="pt-BR" altLang="pt-BR" sz="32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Tipos de dados</a:t>
            </a:r>
            <a:endParaRPr kumimoji="0" lang="pt-BR" altLang="pt-BR" sz="3200"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pPr>
            <a:r>
              <a:rPr kumimoji="0" lang="pt-BR" altLang="pt-BR" b="0" i="0" u="none" strike="noStrike" cap="none" normalizeH="0" baseline="0" dirty="0">
                <a:ln>
                  <a:noFill/>
                </a:ln>
                <a:solidFill>
                  <a:schemeClr val="bg1"/>
                </a:solidFill>
                <a:effectLst/>
                <a:latin typeface="Arial" panose="020B0604020202020204" pitchFamily="34" charset="0"/>
                <a:cs typeface="Arial" panose="020B0604020202020204" pitchFamily="34" charset="0"/>
              </a:rPr>
              <a:t>Os tipos de dados em c referem-se a um sistema extensivo usado para declarar variáveis ​​ou funções de diferentes tipos. O tipo de uma variável determina quanto espaço ela ocupa no armazenamento e como o padrão de bits armazenado é interpretado.</a:t>
            </a:r>
            <a:endParaRPr lang="pt-BR" b="1" dirty="0">
              <a:solidFill>
                <a:schemeClr val="bg1"/>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6107062"/>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pPr algn="just">
              <a:lnSpc>
                <a:spcPct val="150000"/>
              </a:lnSpc>
            </a:pPr>
            <a:r>
              <a:rPr lang="pt-BR" sz="2800" b="1" dirty="0">
                <a:solidFill>
                  <a:schemeClr val="bg1"/>
                </a:solidFill>
              </a:rPr>
              <a:t>Linguagem C</a:t>
            </a:r>
            <a:endParaRPr lang="pt-BR" sz="2800" b="1" dirty="0">
              <a:solidFill>
                <a:schemeClr val="bg1"/>
              </a:solidFill>
            </a:endParaRPr>
          </a:p>
          <a:p>
            <a:pPr marL="0" marR="0" lvl="0" indent="0" algn="l" defTabSz="914400" rtl="0" eaLnBrk="0" fontAlgn="base" latinLnBrk="0" hangingPunct="0">
              <a:lnSpc>
                <a:spcPct val="150000"/>
              </a:lnSpc>
              <a:spcBef>
                <a:spcPct val="0"/>
              </a:spcBef>
              <a:spcAft>
                <a:spcPct val="0"/>
              </a:spcAft>
              <a:buClrTx/>
              <a:buSzTx/>
              <a:buFontTx/>
              <a:buNone/>
            </a:pPr>
            <a:r>
              <a:rPr kumimoji="0" lang="pt-BR" altLang="pt-BR" sz="32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Tipos de dados</a:t>
            </a:r>
            <a:endParaRPr kumimoji="0" lang="pt-BR" altLang="pt-BR" sz="3200"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pic>
        <p:nvPicPr>
          <p:cNvPr id="3" name="Imagem 2"/>
          <p:cNvPicPr>
            <a:picLocks noChangeAspect="1"/>
          </p:cNvPicPr>
          <p:nvPr/>
        </p:nvPicPr>
        <p:blipFill>
          <a:blip r:embed="rId2"/>
          <a:stretch>
            <a:fillRect/>
          </a:stretch>
        </p:blipFill>
        <p:spPr>
          <a:xfrm>
            <a:off x="2603563" y="2050794"/>
            <a:ext cx="6981825" cy="4467225"/>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6107062"/>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pPr algn="just">
              <a:lnSpc>
                <a:spcPct val="150000"/>
              </a:lnSpc>
            </a:pPr>
            <a:r>
              <a:rPr lang="pt-BR" sz="2800" b="1" dirty="0">
                <a:solidFill>
                  <a:schemeClr val="bg1"/>
                </a:solidFill>
              </a:rPr>
              <a:t>Linguagem C</a:t>
            </a:r>
            <a:endParaRPr lang="pt-BR" sz="2800" b="1" dirty="0">
              <a:solidFill>
                <a:schemeClr val="bg1"/>
              </a:solidFill>
            </a:endParaRPr>
          </a:p>
          <a:p>
            <a:pPr marL="0" marR="0" lvl="0" indent="0" algn="l" defTabSz="914400" rtl="0" eaLnBrk="0" fontAlgn="base" latinLnBrk="0" hangingPunct="0">
              <a:lnSpc>
                <a:spcPct val="150000"/>
              </a:lnSpc>
              <a:spcBef>
                <a:spcPct val="0"/>
              </a:spcBef>
              <a:spcAft>
                <a:spcPct val="0"/>
              </a:spcAft>
              <a:buClrTx/>
              <a:buSzTx/>
              <a:buFontTx/>
              <a:buNone/>
            </a:pPr>
            <a:r>
              <a:rPr kumimoji="0" lang="pt-BR" altLang="pt-BR" b="0" i="0" u="none" strike="noStrike" cap="none" normalizeH="0" baseline="0" dirty="0">
                <a:ln>
                  <a:noFill/>
                </a:ln>
                <a:solidFill>
                  <a:schemeClr val="bg1"/>
                </a:solidFill>
                <a:effectLst/>
                <a:latin typeface="Arial" panose="020B0604020202020204" pitchFamily="34" charset="0"/>
                <a:cs typeface="Arial" panose="020B0604020202020204" pitchFamily="34" charset="0"/>
              </a:rPr>
              <a:t>Tipos de ponto flutuante</a:t>
            </a:r>
            <a:endParaRPr kumimoji="0" lang="pt-BR" altLang="pt-BR"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pPr>
            <a:r>
              <a:rPr kumimoji="0" lang="pt-BR" altLang="pt-BR" b="0" i="0" u="none" strike="noStrike" cap="none" normalizeH="0" baseline="0" dirty="0">
                <a:ln>
                  <a:noFill/>
                </a:ln>
                <a:solidFill>
                  <a:schemeClr val="bg1"/>
                </a:solidFill>
                <a:effectLst/>
                <a:latin typeface="Arial" panose="020B0604020202020204" pitchFamily="34" charset="0"/>
                <a:cs typeface="Arial" panose="020B0604020202020204" pitchFamily="34" charset="0"/>
              </a:rPr>
              <a:t>A tabela a seguir fornece os detalhes dos tipos de ponto flutuante padrão com tamanhos de armazenamento e intervalos de valores e sua precisão</a:t>
            </a:r>
            <a:endParaRPr kumimoji="0" lang="pt-BR" altLang="pt-BR"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pic>
        <p:nvPicPr>
          <p:cNvPr id="4" name="Imagem 3"/>
          <p:cNvPicPr>
            <a:picLocks noChangeAspect="1"/>
          </p:cNvPicPr>
          <p:nvPr/>
        </p:nvPicPr>
        <p:blipFill>
          <a:blip r:embed="rId2"/>
          <a:stretch>
            <a:fillRect/>
          </a:stretch>
        </p:blipFill>
        <p:spPr>
          <a:xfrm>
            <a:off x="2293637" y="2863030"/>
            <a:ext cx="7000875" cy="167640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6107062"/>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pPr algn="just">
              <a:lnSpc>
                <a:spcPct val="150000"/>
              </a:lnSpc>
            </a:pPr>
            <a:r>
              <a:rPr lang="pt-BR" sz="2800" b="1" dirty="0">
                <a:solidFill>
                  <a:schemeClr val="bg1"/>
                </a:solidFill>
              </a:rPr>
              <a:t>Linguagem C</a:t>
            </a:r>
            <a:endParaRPr lang="pt-BR" sz="2800" b="1" dirty="0">
              <a:solidFill>
                <a:schemeClr val="bg1"/>
              </a:solidFill>
            </a:endParaRPr>
          </a:p>
          <a:p>
            <a:pPr marL="0" marR="0" lvl="0" indent="0" algn="l" defTabSz="914400" rtl="0" eaLnBrk="0" fontAlgn="base" latinLnBrk="0" hangingPunct="0">
              <a:lnSpc>
                <a:spcPct val="150000"/>
              </a:lnSpc>
              <a:spcBef>
                <a:spcPct val="0"/>
              </a:spcBef>
              <a:spcAft>
                <a:spcPct val="0"/>
              </a:spcAft>
              <a:buClrTx/>
              <a:buSzTx/>
              <a:buFontTx/>
              <a:buNone/>
            </a:pPr>
            <a:r>
              <a:rPr kumimoji="0" lang="pt-BR" altLang="pt-BR" b="0" i="0" u="none" strike="noStrike" cap="none" normalizeH="0" baseline="0" dirty="0">
                <a:ln>
                  <a:noFill/>
                </a:ln>
                <a:solidFill>
                  <a:schemeClr val="bg1"/>
                </a:solidFill>
                <a:effectLst/>
                <a:latin typeface="Arial" panose="020B0604020202020204" pitchFamily="34" charset="0"/>
                <a:cs typeface="Arial" panose="020B0604020202020204" pitchFamily="34" charset="0"/>
              </a:rPr>
              <a:t>Variável</a:t>
            </a:r>
            <a:endParaRPr kumimoji="0" lang="pt-BR" altLang="pt-BR"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pPr>
            <a:r>
              <a:rPr kumimoji="0" lang="pt-BR" altLang="pt-BR" b="0" i="0" u="none" strike="noStrike" cap="none" normalizeH="0" baseline="0" dirty="0">
                <a:ln>
                  <a:noFill/>
                </a:ln>
                <a:solidFill>
                  <a:schemeClr val="bg1"/>
                </a:solidFill>
                <a:effectLst/>
                <a:latin typeface="Arial" panose="020B0604020202020204" pitchFamily="34" charset="0"/>
                <a:cs typeface="Arial" panose="020B0604020202020204" pitchFamily="34" charset="0"/>
              </a:rPr>
              <a:t>Uma variável nada mais é do que um nome dado a uma área de armazenamento que nossos programas podem manipular. Cada variável em C possui um tipo específico, que determina o tamanho e o layout da memória da variável; o intervalo de valores que podem ser armazenados nessa memória; e o conjunto de operações que podem ser aplicadas à variável.</a:t>
            </a:r>
            <a:endParaRPr kumimoji="0" lang="pt-BR" altLang="pt-BR"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pPr>
            <a:endParaRPr kumimoji="0" lang="pt-BR" altLang="pt-BR"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pPr>
            <a:r>
              <a:rPr kumimoji="0" lang="pt-BR" altLang="pt-BR" b="0" i="0" u="none" strike="noStrike" cap="none" normalizeH="0" baseline="0" dirty="0">
                <a:ln>
                  <a:noFill/>
                </a:ln>
                <a:solidFill>
                  <a:schemeClr val="bg1"/>
                </a:solidFill>
                <a:effectLst/>
                <a:latin typeface="Arial" panose="020B0604020202020204" pitchFamily="34" charset="0"/>
                <a:cs typeface="Arial" panose="020B0604020202020204" pitchFamily="34" charset="0"/>
              </a:rPr>
              <a:t>O nome de uma variável pode ser composto por letras, dígitos e o caractere sublinhado. Deve começar com uma letra ou um sublinhado. Letras maiúsculas e minúsculas são distintas porque C faz distinção entre maiúsculas e minúsculas. </a:t>
            </a:r>
            <a:endParaRPr kumimoji="0" lang="pt-BR" altLang="pt-BR"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6107062"/>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pPr algn="just">
              <a:lnSpc>
                <a:spcPct val="150000"/>
              </a:lnSpc>
            </a:pPr>
            <a:r>
              <a:rPr lang="pt-BR" sz="2800" b="1" dirty="0">
                <a:solidFill>
                  <a:schemeClr val="bg1"/>
                </a:solidFill>
              </a:rPr>
              <a:t>Linguagem C</a:t>
            </a:r>
            <a:endParaRPr lang="pt-BR" sz="2800" b="1" dirty="0">
              <a:solidFill>
                <a:schemeClr val="bg1"/>
              </a:solidFill>
            </a:endParaRPr>
          </a:p>
          <a:p>
            <a:pPr marL="0" marR="0" lvl="0" indent="0" algn="l" defTabSz="914400" rtl="0" eaLnBrk="0" fontAlgn="base" latinLnBrk="0" hangingPunct="0">
              <a:lnSpc>
                <a:spcPct val="150000"/>
              </a:lnSpc>
              <a:spcBef>
                <a:spcPct val="0"/>
              </a:spcBef>
              <a:spcAft>
                <a:spcPct val="0"/>
              </a:spcAft>
              <a:buClrTx/>
              <a:buSzTx/>
              <a:buFontTx/>
              <a:buNone/>
            </a:pPr>
            <a:r>
              <a:rPr kumimoji="0" lang="pt-BR" altLang="pt-BR" b="0" i="0" u="none" strike="noStrike" cap="none" normalizeH="0" baseline="0" dirty="0">
                <a:ln>
                  <a:noFill/>
                </a:ln>
                <a:solidFill>
                  <a:schemeClr val="bg1"/>
                </a:solidFill>
                <a:effectLst/>
                <a:latin typeface="Arial" panose="020B0604020202020204" pitchFamily="34" charset="0"/>
                <a:cs typeface="Arial" panose="020B0604020202020204" pitchFamily="34" charset="0"/>
              </a:rPr>
              <a:t>Aplicação</a:t>
            </a:r>
            <a:endParaRPr kumimoji="0" lang="pt-BR" altLang="pt-BR"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pic>
        <p:nvPicPr>
          <p:cNvPr id="3" name="Imagem 2"/>
          <p:cNvPicPr>
            <a:picLocks noChangeAspect="1"/>
          </p:cNvPicPr>
          <p:nvPr/>
        </p:nvPicPr>
        <p:blipFill>
          <a:blip r:embed="rId2"/>
          <a:stretch>
            <a:fillRect/>
          </a:stretch>
        </p:blipFill>
        <p:spPr>
          <a:xfrm>
            <a:off x="1080870" y="2409825"/>
            <a:ext cx="10226897" cy="2981684"/>
          </a:xfrm>
          <a:prstGeom prst="rect">
            <a:avLst/>
          </a:prstGeom>
        </p:spPr>
      </p:pic>
      <p:sp>
        <p:nvSpPr>
          <p:cNvPr id="8" name="CaixaDeTexto 7"/>
          <p:cNvSpPr txBox="1"/>
          <p:nvPr/>
        </p:nvSpPr>
        <p:spPr>
          <a:xfrm>
            <a:off x="3210207" y="5577543"/>
            <a:ext cx="6111814" cy="923330"/>
          </a:xfrm>
          <a:prstGeom prst="rect">
            <a:avLst/>
          </a:prstGeom>
          <a:noFill/>
        </p:spPr>
        <p:txBody>
          <a:bodyPr wrap="square">
            <a:spAutoFit/>
          </a:bodyPr>
          <a:lstStyle/>
          <a:p>
            <a:r>
              <a:rPr lang="pt-BR" dirty="0" err="1">
                <a:solidFill>
                  <a:schemeClr val="bg1"/>
                </a:solidFill>
              </a:rPr>
              <a:t>gcc</a:t>
            </a:r>
            <a:r>
              <a:rPr lang="pt-BR" dirty="0">
                <a:solidFill>
                  <a:schemeClr val="bg1"/>
                </a:solidFill>
              </a:rPr>
              <a:t> </a:t>
            </a:r>
            <a:r>
              <a:rPr lang="pt-BR" dirty="0" err="1">
                <a:solidFill>
                  <a:schemeClr val="bg1"/>
                </a:solidFill>
              </a:rPr>
              <a:t>primeiro.c</a:t>
            </a:r>
            <a:r>
              <a:rPr lang="pt-BR" dirty="0">
                <a:solidFill>
                  <a:schemeClr val="bg1"/>
                </a:solidFill>
              </a:rPr>
              <a:t> -o primeiro -&gt; Para compilar</a:t>
            </a:r>
            <a:endParaRPr lang="pt-BR" dirty="0">
              <a:solidFill>
                <a:schemeClr val="bg1"/>
              </a:solidFill>
            </a:endParaRPr>
          </a:p>
          <a:p>
            <a:endParaRPr lang="pt-BR" dirty="0">
              <a:solidFill>
                <a:schemeClr val="bg1"/>
              </a:solidFill>
            </a:endParaRPr>
          </a:p>
          <a:p>
            <a:r>
              <a:rPr lang="pt-BR" dirty="0">
                <a:solidFill>
                  <a:schemeClr val="bg1"/>
                </a:solidFill>
              </a:rPr>
              <a:t>./primeiro -&gt; Para executar</a:t>
            </a:r>
            <a:endParaRPr lang="pt-BR"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err="1"/>
              <a:t>Summary</a:t>
            </a:r>
            <a:endParaRPr lang="pt-BR" sz="2800" b="1" dirty="0"/>
          </a:p>
          <a:p>
            <a:r>
              <a:rPr lang="pt-BR" sz="2800" b="1" dirty="0"/>
              <a:t>	Lógica de Programação |  </a:t>
            </a:r>
            <a:r>
              <a:rPr lang="pt-BR" sz="2800" b="1" dirty="0" err="1"/>
              <a:t>logic</a:t>
            </a:r>
            <a:r>
              <a:rPr lang="pt-BR" sz="2800" b="1" dirty="0"/>
              <a:t> </a:t>
            </a:r>
            <a:r>
              <a:rPr lang="pt-BR" sz="2800" b="1" dirty="0" err="1"/>
              <a:t>programming</a:t>
            </a:r>
            <a:endParaRPr lang="pt-BR" sz="2800" b="1" dirty="0"/>
          </a:p>
          <a:p>
            <a:endParaRPr lang="pt-BR" sz="2800" b="1" dirty="0"/>
          </a:p>
          <a:p>
            <a:pPr marL="285750" indent="-285750">
              <a:lnSpc>
                <a:spcPct val="150000"/>
              </a:lnSpc>
              <a:buFont typeface="Arial" panose="020B0604020202020204" pitchFamily="34" charset="0"/>
              <a:buChar char="•"/>
            </a:pPr>
            <a:r>
              <a:rPr lang="pt-BR" dirty="0"/>
              <a:t>Estrutura de um programa:</a:t>
            </a:r>
            <a:endParaRPr lang="pt-BR" dirty="0"/>
          </a:p>
          <a:p>
            <a:pPr marL="1200150" lvl="2" indent="-285750">
              <a:lnSpc>
                <a:spcPct val="150000"/>
              </a:lnSpc>
              <a:buFont typeface="Arial" panose="020B0604020202020204" pitchFamily="34" charset="0"/>
              <a:buChar char="•"/>
            </a:pPr>
            <a:r>
              <a:rPr lang="pt-BR" dirty="0"/>
              <a:t>Repetição e Laço</a:t>
            </a:r>
            <a:endParaRPr lang="pt-BR" dirty="0"/>
          </a:p>
          <a:p>
            <a:pPr marL="1200150" lvl="2" indent="-285750">
              <a:lnSpc>
                <a:spcPct val="150000"/>
              </a:lnSpc>
              <a:buFont typeface="Arial" panose="020B0604020202020204" pitchFamily="34" charset="0"/>
              <a:buChar char="•"/>
            </a:pPr>
            <a:r>
              <a:rPr lang="pt-BR" dirty="0" err="1"/>
              <a:t>Arrays</a:t>
            </a:r>
            <a:endParaRPr lang="pt-BR" dirty="0"/>
          </a:p>
          <a:p>
            <a:pPr marL="1200150" lvl="2" indent="-285750">
              <a:lnSpc>
                <a:spcPct val="150000"/>
              </a:lnSpc>
              <a:buFont typeface="Arial" panose="020B0604020202020204" pitchFamily="34" charset="0"/>
              <a:buChar char="•"/>
            </a:pPr>
            <a:r>
              <a:rPr lang="pt-BR" dirty="0"/>
              <a:t>Estruturas (</a:t>
            </a:r>
            <a:r>
              <a:rPr lang="pt-BR" dirty="0" err="1"/>
              <a:t>Struct</a:t>
            </a:r>
            <a:r>
              <a:rPr lang="pt-BR" dirty="0"/>
              <a:t>)</a:t>
            </a:r>
            <a:endParaRPr lang="pt-BR" dirty="0"/>
          </a:p>
          <a:p>
            <a:pPr marL="1200150" lvl="2" indent="-285750">
              <a:lnSpc>
                <a:spcPct val="150000"/>
              </a:lnSpc>
              <a:buFont typeface="Arial" panose="020B0604020202020204" pitchFamily="34" charset="0"/>
              <a:buChar char="•"/>
            </a:pPr>
            <a:r>
              <a:rPr lang="pt-BR" dirty="0"/>
              <a:t>Bibliotecas </a:t>
            </a:r>
            <a:endParaRPr lang="pt-BR" dirty="0"/>
          </a:p>
          <a:p>
            <a:pPr marL="1200150" lvl="2" indent="-285750">
              <a:lnSpc>
                <a:spcPct val="150000"/>
              </a:lnSpc>
              <a:buFont typeface="Arial" panose="020B0604020202020204" pitchFamily="34" charset="0"/>
              <a:buChar char="•"/>
            </a:pPr>
            <a:r>
              <a:rPr lang="pt-BR" dirty="0"/>
              <a:t>Funções</a:t>
            </a:r>
            <a:endParaRPr lang="pt-BR" dirty="0"/>
          </a:p>
          <a:p>
            <a:pPr marL="1200150" lvl="2" indent="-285750">
              <a:lnSpc>
                <a:spcPct val="150000"/>
              </a:lnSpc>
              <a:buFont typeface="Arial" panose="020B0604020202020204" pitchFamily="34" charset="0"/>
              <a:buChar char="•"/>
            </a:pPr>
            <a:r>
              <a:rPr lang="pt-BR" dirty="0"/>
              <a:t>Recursão</a:t>
            </a:r>
            <a:endParaRPr lang="pt-BR" dirty="0"/>
          </a:p>
          <a:p>
            <a:pPr marL="1200150" lvl="2" indent="-285750">
              <a:lnSpc>
                <a:spcPct val="150000"/>
              </a:lnSpc>
              <a:buFont typeface="Arial" panose="020B0604020202020204" pitchFamily="34" charset="0"/>
              <a:buChar char="•"/>
            </a:pPr>
            <a:endParaRPr lang="pt-BR" dirty="0"/>
          </a:p>
          <a:p>
            <a:pPr marL="742950" lvl="1" indent="-285750">
              <a:lnSpc>
                <a:spcPct val="150000"/>
              </a:lnSpc>
              <a:buFont typeface="Arial" panose="020B0604020202020204" pitchFamily="34" charset="0"/>
              <a:buChar char="•"/>
            </a:pPr>
            <a:endParaRPr lang="pt-BR"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6107062"/>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pPr algn="just">
              <a:lnSpc>
                <a:spcPct val="150000"/>
              </a:lnSpc>
            </a:pPr>
            <a:r>
              <a:rPr lang="pt-BR" sz="2800" b="1" dirty="0">
                <a:solidFill>
                  <a:schemeClr val="bg1"/>
                </a:solidFill>
              </a:rPr>
              <a:t>Linguagem C</a:t>
            </a:r>
            <a:endParaRPr lang="pt-BR" sz="2800" b="1" dirty="0">
              <a:solidFill>
                <a:schemeClr val="bg1"/>
              </a:solidFill>
            </a:endParaRPr>
          </a:p>
          <a:p>
            <a:pPr marL="0" marR="0" lvl="0" indent="0" algn="l" defTabSz="914400" rtl="0" eaLnBrk="0" fontAlgn="base" latinLnBrk="0" hangingPunct="0">
              <a:lnSpc>
                <a:spcPct val="150000"/>
              </a:lnSpc>
              <a:spcBef>
                <a:spcPct val="0"/>
              </a:spcBef>
              <a:spcAft>
                <a:spcPct val="0"/>
              </a:spcAft>
              <a:buClrTx/>
              <a:buSzTx/>
              <a:buFontTx/>
              <a:buNone/>
            </a:pPr>
            <a:r>
              <a:rPr kumimoji="0" lang="pt-BR" altLang="pt-BR" b="0" i="0" u="none" strike="noStrike" cap="none" normalizeH="0" baseline="0" dirty="0">
                <a:ln>
                  <a:noFill/>
                </a:ln>
                <a:solidFill>
                  <a:schemeClr val="bg1"/>
                </a:solidFill>
                <a:effectLst/>
                <a:latin typeface="Arial" panose="020B0604020202020204" pitchFamily="34" charset="0"/>
                <a:cs typeface="Arial" panose="020B0604020202020204" pitchFamily="34" charset="0"/>
              </a:rPr>
              <a:t>Aplicação</a:t>
            </a:r>
            <a:endParaRPr kumimoji="0" lang="pt-BR" altLang="pt-BR"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pic>
        <p:nvPicPr>
          <p:cNvPr id="4" name="Imagem 3"/>
          <p:cNvPicPr>
            <a:picLocks noChangeAspect="1"/>
          </p:cNvPicPr>
          <p:nvPr/>
        </p:nvPicPr>
        <p:blipFill>
          <a:blip r:embed="rId2"/>
          <a:stretch>
            <a:fillRect/>
          </a:stretch>
        </p:blipFill>
        <p:spPr>
          <a:xfrm>
            <a:off x="1638302" y="2266549"/>
            <a:ext cx="9380901" cy="278853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6107062"/>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pPr algn="just">
              <a:lnSpc>
                <a:spcPct val="150000"/>
              </a:lnSpc>
            </a:pPr>
            <a:r>
              <a:rPr lang="pt-BR" sz="2800" b="1" dirty="0">
                <a:solidFill>
                  <a:schemeClr val="bg1"/>
                </a:solidFill>
              </a:rPr>
              <a:t>Linguagem C</a:t>
            </a:r>
            <a:endParaRPr lang="pt-BR" sz="2800" b="1" dirty="0">
              <a:solidFill>
                <a:schemeClr val="bg1"/>
              </a:solidFill>
            </a:endParaRPr>
          </a:p>
          <a:p>
            <a:pPr marL="0" marR="0" lvl="0" indent="0" algn="l" defTabSz="914400" rtl="0" eaLnBrk="0" fontAlgn="base" latinLnBrk="0" hangingPunct="0">
              <a:lnSpc>
                <a:spcPct val="150000"/>
              </a:lnSpc>
              <a:spcBef>
                <a:spcPct val="0"/>
              </a:spcBef>
              <a:spcAft>
                <a:spcPct val="0"/>
              </a:spcAft>
              <a:buClrTx/>
              <a:buSzTx/>
              <a:buFontTx/>
              <a:buNone/>
            </a:pPr>
            <a:r>
              <a:rPr kumimoji="0" lang="pt-BR" altLang="pt-BR" b="0" i="0" u="none" strike="noStrike" cap="none" normalizeH="0" baseline="0" dirty="0">
                <a:ln>
                  <a:noFill/>
                </a:ln>
                <a:solidFill>
                  <a:schemeClr val="bg1"/>
                </a:solidFill>
                <a:effectLst/>
                <a:latin typeface="Arial" panose="020B0604020202020204" pitchFamily="34" charset="0"/>
                <a:cs typeface="Arial" panose="020B0604020202020204" pitchFamily="34" charset="0"/>
              </a:rPr>
              <a:t>Aplicação</a:t>
            </a:r>
            <a:endParaRPr kumimoji="0" lang="pt-BR" altLang="pt-BR"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pic>
        <p:nvPicPr>
          <p:cNvPr id="3" name="Imagem 2"/>
          <p:cNvPicPr>
            <a:picLocks noChangeAspect="1"/>
          </p:cNvPicPr>
          <p:nvPr/>
        </p:nvPicPr>
        <p:blipFill>
          <a:blip r:embed="rId2"/>
          <a:stretch>
            <a:fillRect/>
          </a:stretch>
        </p:blipFill>
        <p:spPr>
          <a:xfrm>
            <a:off x="1737683" y="1763381"/>
            <a:ext cx="8018792" cy="4852701"/>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7" name="Picture 1" descr="Autorradiografia em papel branco"/>
          <p:cNvPicPr>
            <a:picLocks noChangeAspect="1"/>
          </p:cNvPicPr>
          <p:nvPr/>
        </p:nvPicPr>
        <p:blipFill rotWithShape="1">
          <a:blip r:embed="rId1"/>
          <a:srcRect l="18023" t="3190" b="34860"/>
          <a:stretch>
            <a:fillRect/>
          </a:stretch>
        </p:blipFill>
        <p:spPr>
          <a:xfrm>
            <a:off x="0" y="0"/>
            <a:ext cx="12188952" cy="6858000"/>
          </a:xfrm>
          <a:prstGeom prst="rect">
            <a:avLst/>
          </a:prstGeom>
        </p:spPr>
      </p:pic>
      <p:sp>
        <p:nvSpPr>
          <p:cNvPr id="5" name="Retângulo 4"/>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endParaRPr lang="pt-BR" sz="2000" b="1" dirty="0">
              <a:solidFill>
                <a:schemeClr val="bg1"/>
              </a:solidFill>
            </a:endParaRPr>
          </a:p>
          <a:p>
            <a:r>
              <a:rPr lang="pt-BR" sz="2800" dirty="0"/>
              <a:t>UC09 – Desenvolver Algoritmos</a:t>
            </a:r>
            <a:endParaRPr lang="pt-BR" sz="2800" dirty="0"/>
          </a:p>
        </p:txBody>
      </p:sp>
      <p:sp>
        <p:nvSpPr>
          <p:cNvPr id="6" name="Retângulo 5"/>
          <p:cNvSpPr/>
          <p:nvPr/>
        </p:nvSpPr>
        <p:spPr>
          <a:xfrm>
            <a:off x="819151" y="647699"/>
            <a:ext cx="10991849" cy="6107062"/>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pPr algn="just">
              <a:lnSpc>
                <a:spcPct val="150000"/>
              </a:lnSpc>
            </a:pPr>
            <a:r>
              <a:rPr lang="pt-BR" sz="2800" b="1" dirty="0">
                <a:solidFill>
                  <a:schemeClr val="bg1"/>
                </a:solidFill>
              </a:rPr>
              <a:t>Linguagem C</a:t>
            </a:r>
            <a:endParaRPr lang="pt-BR" sz="2800" b="1" dirty="0">
              <a:solidFill>
                <a:schemeClr val="bg1"/>
              </a:solidFill>
            </a:endParaRPr>
          </a:p>
          <a:p>
            <a:pPr marL="0" marR="0" lvl="0" indent="0" algn="l" defTabSz="914400" rtl="0" eaLnBrk="0" fontAlgn="base" latinLnBrk="0" hangingPunct="0">
              <a:lnSpc>
                <a:spcPct val="150000"/>
              </a:lnSpc>
              <a:spcBef>
                <a:spcPct val="0"/>
              </a:spcBef>
              <a:spcAft>
                <a:spcPct val="0"/>
              </a:spcAft>
              <a:buClrTx/>
              <a:buSzTx/>
              <a:buFontTx/>
              <a:buNone/>
            </a:pPr>
            <a:r>
              <a:rPr kumimoji="0" lang="pt-BR" altLang="pt-BR" b="0" i="0" u="none" strike="noStrike" cap="none" normalizeH="0" baseline="0" dirty="0">
                <a:ln>
                  <a:noFill/>
                </a:ln>
                <a:solidFill>
                  <a:schemeClr val="bg1"/>
                </a:solidFill>
                <a:effectLst/>
                <a:latin typeface="Arial" panose="020B0604020202020204" pitchFamily="34" charset="0"/>
                <a:cs typeface="Arial" panose="020B0604020202020204" pitchFamily="34" charset="0"/>
              </a:rPr>
              <a:t>Atividades:</a:t>
            </a:r>
            <a:endParaRPr kumimoji="0" lang="pt-BR" altLang="pt-BR"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pPr>
            <a:endParaRPr lang="pt-BR" altLang="pt-BR" dirty="0">
              <a:solidFill>
                <a:schemeClr val="bg1"/>
              </a:solidFill>
              <a:latin typeface="Arial" panose="020B0604020202020204" pitchFamily="34" charset="0"/>
              <a:cs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Tx/>
              <a:buSzTx/>
              <a:buFontTx/>
              <a:buChar char="-"/>
            </a:pPr>
            <a:r>
              <a:rPr kumimoji="0" lang="pt-BR" altLang="pt-BR" b="0" i="0" u="none" strike="noStrike" cap="none" normalizeH="0" baseline="0" dirty="0">
                <a:ln>
                  <a:noFill/>
                </a:ln>
                <a:solidFill>
                  <a:schemeClr val="bg1"/>
                </a:solidFill>
                <a:effectLst/>
                <a:latin typeface="Arial" panose="020B0604020202020204" pitchFamily="34" charset="0"/>
                <a:cs typeface="Arial" panose="020B0604020202020204" pitchFamily="34" charset="0"/>
              </a:rPr>
              <a:t>Crie um programa em C que receba dois números e realize as quatro operações matemáticas;</a:t>
            </a:r>
            <a:endParaRPr kumimoji="0" lang="pt-BR" altLang="pt-BR"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Tx/>
              <a:buSzTx/>
              <a:buFontTx/>
              <a:buChar char="-"/>
            </a:pPr>
            <a:r>
              <a:rPr lang="pt-BR" altLang="pt-BR" dirty="0">
                <a:solidFill>
                  <a:schemeClr val="bg1"/>
                </a:solidFill>
                <a:latin typeface="Arial" panose="020B0604020202020204" pitchFamily="34" charset="0"/>
                <a:cs typeface="Arial" panose="020B0604020202020204" pitchFamily="34" charset="0"/>
              </a:rPr>
              <a:t>Crie um programa em C que receba um número e exiba ao usuário o resto da divisão</a:t>
            </a:r>
            <a:endParaRPr lang="pt-BR" altLang="pt-BR" dirty="0">
              <a:solidFill>
                <a:schemeClr val="bg1"/>
              </a:solidFill>
              <a:latin typeface="Arial" panose="020B0604020202020204" pitchFamily="34" charset="0"/>
              <a:cs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Tx/>
              <a:buSzTx/>
              <a:buFontTx/>
              <a:buChar char="-"/>
            </a:pPr>
            <a:r>
              <a:rPr lang="pt-BR" altLang="pt-BR" dirty="0">
                <a:solidFill>
                  <a:schemeClr val="bg1"/>
                </a:solidFill>
                <a:latin typeface="Arial" panose="020B0604020202020204" pitchFamily="34" charset="0"/>
                <a:cs typeface="Arial" panose="020B0604020202020204" pitchFamily="34" charset="0"/>
              </a:rPr>
              <a:t>Crie um programa em C que realiza o cálculo da velocidade média escalar. </a:t>
            </a:r>
            <a:endParaRPr lang="pt-BR" altLang="pt-BR" dirty="0">
              <a:solidFill>
                <a:schemeClr val="bg1"/>
              </a:solidFill>
              <a:latin typeface="Arial" panose="020B0604020202020204" pitchFamily="34" charset="0"/>
              <a:cs typeface="Arial" panose="020B0604020202020204" pitchFamily="34" charset="0"/>
            </a:endParaRPr>
          </a:p>
          <a:p>
            <a:pPr marL="742950" lvl="1" indent="-285750" eaLnBrk="0" fontAlgn="base" hangingPunct="0">
              <a:lnSpc>
                <a:spcPct val="150000"/>
              </a:lnSpc>
              <a:spcBef>
                <a:spcPct val="0"/>
              </a:spcBef>
              <a:spcAft>
                <a:spcPct val="0"/>
              </a:spcAft>
              <a:buFontTx/>
              <a:buChar char="-"/>
            </a:pPr>
            <a:r>
              <a:rPr kumimoji="0" lang="pt-BR" altLang="pt-BR" b="0" i="0" u="none" strike="noStrike" cap="none" normalizeH="0" baseline="0" dirty="0">
                <a:ln>
                  <a:noFill/>
                </a:ln>
                <a:solidFill>
                  <a:schemeClr val="bg1"/>
                </a:solidFill>
                <a:effectLst/>
                <a:latin typeface="Arial" panose="020B0604020202020204" pitchFamily="34" charset="0"/>
                <a:cs typeface="Arial" panose="020B0604020202020204" pitchFamily="34" charset="0"/>
              </a:rPr>
              <a:t>OBS.: em KM/H</a:t>
            </a:r>
            <a:endParaRPr lang="pt-BR" altLang="pt-BR" dirty="0">
              <a:solidFill>
                <a:schemeClr val="bg1"/>
              </a:solidFill>
              <a:latin typeface="Arial" panose="020B0604020202020204" pitchFamily="34" charset="0"/>
              <a:cs typeface="Arial" panose="020B0604020202020204" pitchFamily="34" charset="0"/>
            </a:endParaRPr>
          </a:p>
          <a:p>
            <a:pPr marL="285750" indent="-285750" eaLnBrk="0" fontAlgn="base" hangingPunct="0">
              <a:lnSpc>
                <a:spcPct val="150000"/>
              </a:lnSpc>
              <a:spcBef>
                <a:spcPct val="0"/>
              </a:spcBef>
              <a:spcAft>
                <a:spcPct val="0"/>
              </a:spcAft>
              <a:buFontTx/>
              <a:buChar char="-"/>
            </a:pPr>
            <a:r>
              <a:rPr kumimoji="0" lang="pt-BR" altLang="pt-BR" b="0" i="0" u="none" strike="noStrike" cap="none" normalizeH="0" baseline="0" dirty="0">
                <a:ln>
                  <a:noFill/>
                </a:ln>
                <a:solidFill>
                  <a:schemeClr val="bg1"/>
                </a:solidFill>
                <a:effectLst/>
                <a:latin typeface="Arial" panose="020B0604020202020204" pitchFamily="34" charset="0"/>
                <a:cs typeface="Arial" panose="020B0604020202020204" pitchFamily="34" charset="0"/>
              </a:rPr>
              <a:t>Crie um programa onde o vendedor entra com o preço do produto, um percentual de desconto e programa exiba: O valor do desconto e preço final do produto.</a:t>
            </a:r>
            <a:endParaRPr kumimoji="0" lang="pt-BR" altLang="pt-BR"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pPr>
            <a:endParaRPr kumimoji="0" lang="pt-BR" altLang="pt-BR"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Tree>
  </p:cSld>
  <p:clrMapOvr>
    <a:masterClrMapping/>
  </p:clrMapOvr>
</p:sld>
</file>

<file path=ppt/theme/theme1.xml><?xml version="1.0" encoding="utf-8"?>
<a:theme xmlns:a="http://schemas.openxmlformats.org/drawingml/2006/main" name="FadeVTI">
  <a:themeElements>
    <a:clrScheme name="AnalogousFromLightSeedLeftStep">
      <a:dk1>
        <a:srgbClr val="000000"/>
      </a:dk1>
      <a:lt1>
        <a:srgbClr val="FFFFFF"/>
      </a:lt1>
      <a:dk2>
        <a:srgbClr val="243641"/>
      </a:dk2>
      <a:lt2>
        <a:srgbClr val="E2E6E8"/>
      </a:lt2>
      <a:accent1>
        <a:srgbClr val="C1998B"/>
      </a:accent1>
      <a:accent2>
        <a:srgbClr val="BA7F88"/>
      </a:accent2>
      <a:accent3>
        <a:srgbClr val="C593B0"/>
      </a:accent3>
      <a:accent4>
        <a:srgbClr val="BA7FBA"/>
      </a:accent4>
      <a:accent5>
        <a:srgbClr val="B396C7"/>
      </a:accent5>
      <a:accent6>
        <a:srgbClr val="897FBA"/>
      </a:accent6>
      <a:hlink>
        <a:srgbClr val="5D8A9A"/>
      </a:hlink>
      <a:folHlink>
        <a:srgbClr val="7F7F7F"/>
      </a:folHlink>
    </a:clrScheme>
    <a:fontScheme name="Custom 49">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35155</Words>
  <Application>WPS Presentation</Application>
  <PresentationFormat>Widescreen</PresentationFormat>
  <Paragraphs>920</Paragraphs>
  <Slides>92</Slides>
  <Notes>0</Notes>
  <HiddenSlides>0</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92</vt:i4>
      </vt:variant>
    </vt:vector>
  </HeadingPairs>
  <TitlesOfParts>
    <vt:vector size="117" baseType="lpstr">
      <vt:lpstr>Arial</vt:lpstr>
      <vt:lpstr>SimSun</vt:lpstr>
      <vt:lpstr>Wingdings</vt:lpstr>
      <vt:lpstr>Aharoni</vt:lpstr>
      <vt:lpstr>FreeSerif</vt:lpstr>
      <vt:lpstr>Angsana New</vt:lpstr>
      <vt:lpstr>Avenir Next LT Pro</vt:lpstr>
      <vt:lpstr>Gubbi</vt:lpstr>
      <vt:lpstr>Microsoft YaHei</vt:lpstr>
      <vt:lpstr>Droid Sans Fallback</vt:lpstr>
      <vt:lpstr>Arial Unicode MS</vt:lpstr>
      <vt:lpstr>Calibri</vt:lpstr>
      <vt:lpstr>Trebuchet MS</vt:lpstr>
      <vt:lpstr>open sans</vt:lpstr>
      <vt:lpstr>opensans</vt:lpstr>
      <vt:lpstr>Muli</vt:lpstr>
      <vt:lpstr>Mulish</vt:lpstr>
      <vt:lpstr>Menlo</vt:lpstr>
      <vt:lpstr>gitbook-content-font</vt:lpstr>
      <vt:lpstr>Verdana</vt:lpstr>
      <vt:lpstr>Courier New</vt:lpstr>
      <vt:lpstr>Abyssinica SIL</vt:lpstr>
      <vt:lpstr>Aharoni</vt:lpstr>
      <vt:lpstr>OpenSymbol</vt:lpstr>
      <vt:lpstr>FadeVTI</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Edilson Jesus Da Silva</dc:creator>
  <cp:lastModifiedBy>techdesign</cp:lastModifiedBy>
  <cp:revision>13</cp:revision>
  <dcterms:created xsi:type="dcterms:W3CDTF">2022-12-06T15:39:02Z</dcterms:created>
  <dcterms:modified xsi:type="dcterms:W3CDTF">2022-12-06T15:39:02Z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1033-11.1.0.11664</vt:lpwstr>
  </property>
</Properties>
</file>